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  <p:sldMasterId id="2147483674" r:id="rId2"/>
  </p:sldMasterIdLst>
  <p:notesMasterIdLst>
    <p:notesMasterId r:id="rId43"/>
  </p:notesMasterIdLst>
  <p:sldIdLst>
    <p:sldId id="473" r:id="rId3"/>
    <p:sldId id="405" r:id="rId4"/>
    <p:sldId id="412" r:id="rId5"/>
    <p:sldId id="413" r:id="rId6"/>
    <p:sldId id="433" r:id="rId7"/>
    <p:sldId id="411" r:id="rId8"/>
    <p:sldId id="310" r:id="rId9"/>
    <p:sldId id="431" r:id="rId10"/>
    <p:sldId id="432" r:id="rId11"/>
    <p:sldId id="441" r:id="rId12"/>
    <p:sldId id="442" r:id="rId13"/>
    <p:sldId id="443" r:id="rId14"/>
    <p:sldId id="444" r:id="rId15"/>
    <p:sldId id="445" r:id="rId16"/>
    <p:sldId id="447" r:id="rId17"/>
    <p:sldId id="448" r:id="rId18"/>
    <p:sldId id="449" r:id="rId19"/>
    <p:sldId id="450" r:id="rId20"/>
    <p:sldId id="475" r:id="rId21"/>
    <p:sldId id="452" r:id="rId22"/>
    <p:sldId id="454" r:id="rId23"/>
    <p:sldId id="455" r:id="rId24"/>
    <p:sldId id="456" r:id="rId25"/>
    <p:sldId id="457" r:id="rId26"/>
    <p:sldId id="458" r:id="rId27"/>
    <p:sldId id="459" r:id="rId28"/>
    <p:sldId id="460" r:id="rId29"/>
    <p:sldId id="461" r:id="rId30"/>
    <p:sldId id="467" r:id="rId31"/>
    <p:sldId id="468" r:id="rId32"/>
    <p:sldId id="469" r:id="rId33"/>
    <p:sldId id="470" r:id="rId34"/>
    <p:sldId id="471" r:id="rId35"/>
    <p:sldId id="472" r:id="rId36"/>
    <p:sldId id="462" r:id="rId37"/>
    <p:sldId id="463" r:id="rId38"/>
    <p:sldId id="464" r:id="rId39"/>
    <p:sldId id="465" r:id="rId40"/>
    <p:sldId id="466" r:id="rId41"/>
    <p:sldId id="474" r:id="rId42"/>
  </p:sldIdLst>
  <p:sldSz cx="12192000" cy="6858000"/>
  <p:notesSz cx="6858000" cy="9144000"/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sz="2400" b="1" kern="1200">
        <a:solidFill>
          <a:srgbClr val="3333FF"/>
        </a:solidFill>
        <a:latin typeface="Times New Roman" pitchFamily="18" charset="0"/>
        <a:ea typeface="楷体_GB2312" pitchFamily="49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b="1" kern="1200">
        <a:solidFill>
          <a:srgbClr val="3333FF"/>
        </a:solidFill>
        <a:latin typeface="Times New Roman" pitchFamily="18" charset="0"/>
        <a:ea typeface="楷体_GB2312" pitchFamily="49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b="1" kern="1200">
        <a:solidFill>
          <a:srgbClr val="3333FF"/>
        </a:solidFill>
        <a:latin typeface="Times New Roman" pitchFamily="18" charset="0"/>
        <a:ea typeface="楷体_GB2312" pitchFamily="49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b="1" kern="1200">
        <a:solidFill>
          <a:srgbClr val="3333FF"/>
        </a:solidFill>
        <a:latin typeface="Times New Roman" pitchFamily="18" charset="0"/>
        <a:ea typeface="楷体_GB2312" pitchFamily="49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b="1" kern="1200">
        <a:solidFill>
          <a:srgbClr val="3333FF"/>
        </a:solidFill>
        <a:latin typeface="Times New Roman" pitchFamily="18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sz="2400" b="1" kern="1200">
        <a:solidFill>
          <a:srgbClr val="3333FF"/>
        </a:solidFill>
        <a:latin typeface="Times New Roman" pitchFamily="18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sz="2400" b="1" kern="1200">
        <a:solidFill>
          <a:srgbClr val="3333FF"/>
        </a:solidFill>
        <a:latin typeface="Times New Roman" pitchFamily="18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sz="2400" b="1" kern="1200">
        <a:solidFill>
          <a:srgbClr val="3333FF"/>
        </a:solidFill>
        <a:latin typeface="Times New Roman" pitchFamily="18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sz="2400" b="1" kern="1200">
        <a:solidFill>
          <a:srgbClr val="3333FF"/>
        </a:solidFill>
        <a:latin typeface="Times New Roman" pitchFamily="18" charset="0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9803"/>
    <a:srgbClr val="525252"/>
    <a:srgbClr val="FF00FF"/>
    <a:srgbClr val="3333FF"/>
    <a:srgbClr val="FF0000"/>
    <a:srgbClr val="0000FF"/>
    <a:srgbClr val="CC00CC"/>
    <a:srgbClr val="A9B3FD"/>
    <a:srgbClr val="F8C5AE"/>
    <a:srgbClr val="0505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5504" autoAdjust="0"/>
  </p:normalViewPr>
  <p:slideViewPr>
    <p:cSldViewPr>
      <p:cViewPr varScale="1">
        <p:scale>
          <a:sx n="74" d="100"/>
          <a:sy n="74" d="100"/>
        </p:scale>
        <p:origin x="24" y="3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1758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1"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1"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675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75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75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kumimoji="1"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675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fld id="{AC373769-C437-455A-9EE8-3C9CE0C4A950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373769-C437-455A-9EE8-3C9CE0C4A950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373769-C437-455A-9EE8-3C9CE0C4A950}" type="slidenum">
              <a:rPr lang="en-US" altLang="zh-CN" smtClean="0"/>
              <a:pPr/>
              <a:t>11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373769-C437-455A-9EE8-3C9CE0C4A950}" type="slidenum">
              <a:rPr lang="en-US" altLang="zh-CN" smtClean="0"/>
              <a:pPr/>
              <a:t>12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373769-C437-455A-9EE8-3C9CE0C4A950}" type="slidenum">
              <a:rPr lang="en-US" altLang="zh-CN" smtClean="0"/>
              <a:pPr/>
              <a:t>13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373769-C437-455A-9EE8-3C9CE0C4A950}" type="slidenum">
              <a:rPr lang="en-US" altLang="zh-CN" smtClean="0"/>
              <a:pPr/>
              <a:t>14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373769-C437-455A-9EE8-3C9CE0C4A950}" type="slidenum">
              <a:rPr lang="en-US" altLang="zh-CN" smtClean="0"/>
              <a:pPr/>
              <a:t>15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373769-C437-455A-9EE8-3C9CE0C4A950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373769-C437-455A-9EE8-3C9CE0C4A950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373769-C437-455A-9EE8-3C9CE0C4A950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373769-C437-455A-9EE8-3C9CE0C4A950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373769-C437-455A-9EE8-3C9CE0C4A950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373769-C437-455A-9EE8-3C9CE0C4A950}" type="slidenum">
              <a:rPr lang="en-US" altLang="zh-CN" smtClean="0"/>
              <a:pPr/>
              <a:t>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314963-21D7-41AE-92E5-60DF1274827A}" type="slidenum">
              <a:rPr lang="en-US" altLang="zh-CN"/>
              <a:pPr/>
              <a:t>9</a:t>
            </a:fld>
            <a:endParaRPr lang="en-US" altLang="zh-CN"/>
          </a:p>
        </p:txBody>
      </p:sp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373769-C437-455A-9EE8-3C9CE0C4A950}" type="slidenum">
              <a:rPr lang="en-US" altLang="zh-CN" smtClean="0"/>
              <a:pPr/>
              <a:t>10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A35A21-3BB8-EE80-74EB-E7450DEF3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5C65891-964B-61A6-475D-BAECBDFD0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B87AC4E-6602-4D4F-0EC5-93FB62620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5FE985C-9449-CE12-D5A7-A43361DA6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74212-6727-418B-9FEC-BC53EA5039CE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6252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37D7657-B811-35A9-090F-9045F0EFB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1B6C-253F-4719-8D7B-C3148C83FF53}" type="datetimeFigureOut">
              <a:rPr lang="zh-CN" altLang="en-US" smtClean="0"/>
              <a:t>2022/6/22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543C861-65DC-705E-2C5D-68E1CAE38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D6D7C9-79D6-A114-F580-2015320C5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C646-3FA3-4631-AA00-11F83249DD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8465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4307E8-27AC-9927-5C80-B93333FC3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D23200-EDAF-ABD7-66DF-E43969231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42D69C-858E-5ED9-F191-DAC3D89830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9135214-F018-C00C-4AC1-18F8957B9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1B6C-253F-4719-8D7B-C3148C83FF53}" type="datetimeFigureOut">
              <a:rPr lang="zh-CN" altLang="en-US" smtClean="0"/>
              <a:t>2022/6/22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0E4EF0-0A35-C129-7AC9-40454BEA4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1AEC7C-247C-4FE3-3780-E583AC003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C646-3FA3-4631-AA00-11F83249DD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6186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03B287-A703-A90B-4FBC-823470361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BF6993C-E13D-03B4-3AFE-22D913E2D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54A9C29-4E0F-33CC-84FE-0051C5346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582268-ACE7-C5F5-4CE2-FDF66F921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1B6C-253F-4719-8D7B-C3148C83FF53}" type="datetimeFigureOut">
              <a:rPr lang="zh-CN" altLang="en-US" smtClean="0"/>
              <a:t>2022/6/22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FA4FCC-D27C-5857-0DB3-4BB1EF28C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F1C71F3-6782-1AD4-24FA-D294AFF86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C646-3FA3-4631-AA00-11F83249DD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7374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189D69-ADE9-0A5A-7710-9126C387F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FD9C3A3-6C09-06A1-4AB5-02524DFE12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F30FFC-9D6E-99E0-4A3A-2D3F42575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1B6C-253F-4719-8D7B-C3148C83FF53}" type="datetimeFigureOut">
              <a:rPr lang="zh-CN" altLang="en-US" smtClean="0"/>
              <a:t>2022/6/22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1CB353-A27B-9382-C133-27305ECB6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FD55E4-72CC-785F-8F59-6026B0FBA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C646-3FA3-4631-AA00-11F83249DD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8642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0064C37-6B10-5252-E355-91B34EF1EB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3E5DE4A-16CB-C230-09A6-05CA0A7AE6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E6B24B-9624-698F-9563-44E58C284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1B6C-253F-4719-8D7B-C3148C83FF53}" type="datetimeFigureOut">
              <a:rPr lang="zh-CN" altLang="en-US" smtClean="0"/>
              <a:t>2022/6/22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83F6F6-DBFC-E41C-0147-CD7608EC3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7CA18A-6E1E-2371-7DE5-A15229B6A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C646-3FA3-4631-AA00-11F83249DD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068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2A1FD98-6098-D4A4-E41C-701D37315DC9}"/>
              </a:ext>
            </a:extLst>
          </p:cNvPr>
          <p:cNvCxnSpPr>
            <a:cxnSpLocks/>
          </p:cNvCxnSpPr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8E77C6F-EC25-51D4-0507-B36910591592}"/>
              </a:ext>
            </a:extLst>
          </p:cNvPr>
          <p:cNvCxnSpPr>
            <a:cxnSpLocks/>
          </p:cNvCxnSpPr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4">
            <a:extLst>
              <a:ext uri="{FF2B5EF4-FFF2-40B4-BE49-F238E27FC236}">
                <a16:creationId xmlns:a16="http://schemas.microsoft.com/office/drawing/2014/main" id="{FFFA669A-0DAA-8132-835A-CAF9D95C4D0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9865" y="115911"/>
            <a:ext cx="562347" cy="518091"/>
            <a:chOff x="2887" y="1282"/>
            <a:chExt cx="1906" cy="1756"/>
          </a:xfrm>
        </p:grpSpPr>
        <p:sp>
          <p:nvSpPr>
            <p:cNvPr id="22" name="AutoShape 3">
              <a:extLst>
                <a:ext uri="{FF2B5EF4-FFF2-40B4-BE49-F238E27FC236}">
                  <a16:creationId xmlns:a16="http://schemas.microsoft.com/office/drawing/2014/main" id="{38E23988-700E-9382-BF37-BB9F94C1EB3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87" y="1282"/>
              <a:ext cx="1906" cy="1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71509E29-BA46-9C70-761D-87F29E23C3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87" y="1275"/>
              <a:ext cx="1906" cy="1763"/>
            </a:xfrm>
            <a:custGeom>
              <a:avLst/>
              <a:gdLst>
                <a:gd name="T0" fmla="*/ 773 w 801"/>
                <a:gd name="T1" fmla="*/ 370 h 741"/>
                <a:gd name="T2" fmla="*/ 601 w 801"/>
                <a:gd name="T3" fmla="*/ 269 h 741"/>
                <a:gd name="T4" fmla="*/ 569 w 801"/>
                <a:gd name="T5" fmla="*/ 59 h 741"/>
                <a:gd name="T6" fmla="*/ 372 w 801"/>
                <a:gd name="T7" fmla="*/ 7 h 741"/>
                <a:gd name="T8" fmla="*/ 201 w 801"/>
                <a:gd name="T9" fmla="*/ 106 h 741"/>
                <a:gd name="T10" fmla="*/ 187 w 801"/>
                <a:gd name="T11" fmla="*/ 290 h 741"/>
                <a:gd name="T12" fmla="*/ 0 w 801"/>
                <a:gd name="T13" fmla="*/ 415 h 741"/>
                <a:gd name="T14" fmla="*/ 26 w 801"/>
                <a:gd name="T15" fmla="*/ 635 h 741"/>
                <a:gd name="T16" fmla="*/ 202 w 801"/>
                <a:gd name="T17" fmla="*/ 733 h 741"/>
                <a:gd name="T18" fmla="*/ 251 w 801"/>
                <a:gd name="T19" fmla="*/ 732 h 741"/>
                <a:gd name="T20" fmla="*/ 413 w 801"/>
                <a:gd name="T21" fmla="*/ 653 h 741"/>
                <a:gd name="T22" fmla="*/ 575 w 801"/>
                <a:gd name="T23" fmla="*/ 740 h 741"/>
                <a:gd name="T24" fmla="*/ 601 w 801"/>
                <a:gd name="T25" fmla="*/ 732 h 741"/>
                <a:gd name="T26" fmla="*/ 801 w 801"/>
                <a:gd name="T27" fmla="*/ 592 h 741"/>
                <a:gd name="T28" fmla="*/ 551 w 801"/>
                <a:gd name="T29" fmla="*/ 268 h 741"/>
                <a:gd name="T30" fmla="*/ 435 w 801"/>
                <a:gd name="T31" fmla="*/ 341 h 741"/>
                <a:gd name="T32" fmla="*/ 426 w 801"/>
                <a:gd name="T33" fmla="*/ 209 h 741"/>
                <a:gd name="T34" fmla="*/ 551 w 801"/>
                <a:gd name="T35" fmla="*/ 121 h 741"/>
                <a:gd name="T36" fmla="*/ 201 w 801"/>
                <a:gd name="T37" fmla="*/ 456 h 741"/>
                <a:gd name="T38" fmla="*/ 85 w 801"/>
                <a:gd name="T39" fmla="*/ 397 h 741"/>
                <a:gd name="T40" fmla="*/ 214 w 801"/>
                <a:gd name="T41" fmla="*/ 333 h 741"/>
                <a:gd name="T42" fmla="*/ 251 w 801"/>
                <a:gd name="T43" fmla="*/ 340 h 741"/>
                <a:gd name="T44" fmla="*/ 353 w 801"/>
                <a:gd name="T45" fmla="*/ 402 h 741"/>
                <a:gd name="T46" fmla="*/ 201 w 801"/>
                <a:gd name="T47" fmla="*/ 456 h 741"/>
                <a:gd name="T48" fmla="*/ 251 w 801"/>
                <a:gd name="T49" fmla="*/ 671 h 741"/>
                <a:gd name="T50" fmla="*/ 281 w 801"/>
                <a:gd name="T51" fmla="*/ 493 h 741"/>
                <a:gd name="T52" fmla="*/ 375 w 801"/>
                <a:gd name="T53" fmla="*/ 456 h 741"/>
                <a:gd name="T54" fmla="*/ 362 w 801"/>
                <a:gd name="T55" fmla="*/ 615 h 741"/>
                <a:gd name="T56" fmla="*/ 301 w 801"/>
                <a:gd name="T57" fmla="*/ 83 h 741"/>
                <a:gd name="T58" fmla="*/ 501 w 801"/>
                <a:gd name="T59" fmla="*/ 83 h 741"/>
                <a:gd name="T60" fmla="*/ 381 w 801"/>
                <a:gd name="T61" fmla="*/ 114 h 741"/>
                <a:gd name="T62" fmla="*/ 449 w 801"/>
                <a:gd name="T63" fmla="*/ 402 h 741"/>
                <a:gd name="T64" fmla="*/ 551 w 801"/>
                <a:gd name="T65" fmla="*/ 340 h 741"/>
                <a:gd name="T66" fmla="*/ 587 w 801"/>
                <a:gd name="T67" fmla="*/ 333 h 741"/>
                <a:gd name="T68" fmla="*/ 716 w 801"/>
                <a:gd name="T69" fmla="*/ 398 h 741"/>
                <a:gd name="T70" fmla="*/ 550 w 801"/>
                <a:gd name="T71" fmla="*/ 457 h 741"/>
                <a:gd name="T72" fmla="*/ 738 w 801"/>
                <a:gd name="T73" fmla="*/ 603 h 741"/>
                <a:gd name="T74" fmla="*/ 601 w 801"/>
                <a:gd name="T75" fmla="*/ 543 h 741"/>
                <a:gd name="T76" fmla="*/ 751 w 801"/>
                <a:gd name="T77" fmla="*/ 433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01" h="741">
                  <a:moveTo>
                    <a:pt x="801" y="415"/>
                  </a:moveTo>
                  <a:cubicBezTo>
                    <a:pt x="801" y="396"/>
                    <a:pt x="790" y="378"/>
                    <a:pt x="773" y="370"/>
                  </a:cubicBezTo>
                  <a:cubicBezTo>
                    <a:pt x="615" y="291"/>
                    <a:pt x="615" y="291"/>
                    <a:pt x="615" y="291"/>
                  </a:cubicBezTo>
                  <a:cubicBezTo>
                    <a:pt x="607" y="287"/>
                    <a:pt x="601" y="278"/>
                    <a:pt x="601" y="269"/>
                  </a:cubicBezTo>
                  <a:cubicBezTo>
                    <a:pt x="601" y="106"/>
                    <a:pt x="601" y="106"/>
                    <a:pt x="601" y="106"/>
                  </a:cubicBezTo>
                  <a:cubicBezTo>
                    <a:pt x="601" y="85"/>
                    <a:pt x="588" y="66"/>
                    <a:pt x="569" y="59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11" y="0"/>
                    <a:pt x="390" y="0"/>
                    <a:pt x="372" y="7"/>
                  </a:cubicBezTo>
                  <a:cubicBezTo>
                    <a:pt x="233" y="59"/>
                    <a:pt x="233" y="59"/>
                    <a:pt x="233" y="59"/>
                  </a:cubicBezTo>
                  <a:cubicBezTo>
                    <a:pt x="214" y="67"/>
                    <a:pt x="201" y="85"/>
                    <a:pt x="201" y="106"/>
                  </a:cubicBezTo>
                  <a:cubicBezTo>
                    <a:pt x="201" y="268"/>
                    <a:pt x="201" y="268"/>
                    <a:pt x="201" y="268"/>
                  </a:cubicBezTo>
                  <a:cubicBezTo>
                    <a:pt x="201" y="277"/>
                    <a:pt x="196" y="286"/>
                    <a:pt x="187" y="290"/>
                  </a:cubicBezTo>
                  <a:cubicBezTo>
                    <a:pt x="28" y="370"/>
                    <a:pt x="28" y="370"/>
                    <a:pt x="28" y="370"/>
                  </a:cubicBezTo>
                  <a:cubicBezTo>
                    <a:pt x="11" y="378"/>
                    <a:pt x="0" y="396"/>
                    <a:pt x="0" y="415"/>
                  </a:cubicBezTo>
                  <a:cubicBezTo>
                    <a:pt x="0" y="591"/>
                    <a:pt x="0" y="591"/>
                    <a:pt x="0" y="591"/>
                  </a:cubicBezTo>
                  <a:cubicBezTo>
                    <a:pt x="0" y="610"/>
                    <a:pt x="10" y="626"/>
                    <a:pt x="26" y="635"/>
                  </a:cubicBezTo>
                  <a:cubicBezTo>
                    <a:pt x="201" y="732"/>
                    <a:pt x="201" y="732"/>
                    <a:pt x="201" y="732"/>
                  </a:cubicBezTo>
                  <a:cubicBezTo>
                    <a:pt x="202" y="733"/>
                    <a:pt x="202" y="733"/>
                    <a:pt x="202" y="733"/>
                  </a:cubicBezTo>
                  <a:cubicBezTo>
                    <a:pt x="217" y="741"/>
                    <a:pt x="235" y="741"/>
                    <a:pt x="249" y="733"/>
                  </a:cubicBezTo>
                  <a:cubicBezTo>
                    <a:pt x="251" y="732"/>
                    <a:pt x="251" y="732"/>
                    <a:pt x="251" y="732"/>
                  </a:cubicBezTo>
                  <a:cubicBezTo>
                    <a:pt x="388" y="653"/>
                    <a:pt x="388" y="653"/>
                    <a:pt x="388" y="653"/>
                  </a:cubicBezTo>
                  <a:cubicBezTo>
                    <a:pt x="396" y="649"/>
                    <a:pt x="406" y="649"/>
                    <a:pt x="413" y="653"/>
                  </a:cubicBezTo>
                  <a:cubicBezTo>
                    <a:pt x="551" y="733"/>
                    <a:pt x="551" y="733"/>
                    <a:pt x="551" y="733"/>
                  </a:cubicBezTo>
                  <a:cubicBezTo>
                    <a:pt x="559" y="738"/>
                    <a:pt x="567" y="740"/>
                    <a:pt x="575" y="740"/>
                  </a:cubicBezTo>
                  <a:cubicBezTo>
                    <a:pt x="584" y="740"/>
                    <a:pt x="592" y="738"/>
                    <a:pt x="599" y="734"/>
                  </a:cubicBezTo>
                  <a:cubicBezTo>
                    <a:pt x="601" y="732"/>
                    <a:pt x="601" y="732"/>
                    <a:pt x="601" y="732"/>
                  </a:cubicBezTo>
                  <a:cubicBezTo>
                    <a:pt x="775" y="636"/>
                    <a:pt x="775" y="636"/>
                    <a:pt x="775" y="636"/>
                  </a:cubicBezTo>
                  <a:cubicBezTo>
                    <a:pt x="791" y="627"/>
                    <a:pt x="801" y="610"/>
                    <a:pt x="801" y="592"/>
                  </a:cubicBezTo>
                  <a:lnTo>
                    <a:pt x="801" y="415"/>
                  </a:lnTo>
                  <a:close/>
                  <a:moveTo>
                    <a:pt x="551" y="268"/>
                  </a:moveTo>
                  <a:cubicBezTo>
                    <a:pt x="551" y="277"/>
                    <a:pt x="546" y="286"/>
                    <a:pt x="537" y="290"/>
                  </a:cubicBezTo>
                  <a:cubicBezTo>
                    <a:pt x="435" y="341"/>
                    <a:pt x="435" y="341"/>
                    <a:pt x="435" y="341"/>
                  </a:cubicBezTo>
                  <a:cubicBezTo>
                    <a:pt x="431" y="344"/>
                    <a:pt x="426" y="341"/>
                    <a:pt x="426" y="336"/>
                  </a:cubicBezTo>
                  <a:cubicBezTo>
                    <a:pt x="426" y="209"/>
                    <a:pt x="426" y="209"/>
                    <a:pt x="426" y="209"/>
                  </a:cubicBezTo>
                  <a:cubicBezTo>
                    <a:pt x="426" y="186"/>
                    <a:pt x="440" y="165"/>
                    <a:pt x="461" y="157"/>
                  </a:cubicBezTo>
                  <a:cubicBezTo>
                    <a:pt x="551" y="121"/>
                    <a:pt x="551" y="121"/>
                    <a:pt x="551" y="121"/>
                  </a:cubicBezTo>
                  <a:lnTo>
                    <a:pt x="551" y="268"/>
                  </a:lnTo>
                  <a:close/>
                  <a:moveTo>
                    <a:pt x="201" y="456"/>
                  </a:moveTo>
                  <a:cubicBezTo>
                    <a:pt x="201" y="456"/>
                    <a:pt x="201" y="456"/>
                    <a:pt x="201" y="456"/>
                  </a:cubicBezTo>
                  <a:cubicBezTo>
                    <a:pt x="85" y="397"/>
                    <a:pt x="85" y="397"/>
                    <a:pt x="85" y="397"/>
                  </a:cubicBezTo>
                  <a:cubicBezTo>
                    <a:pt x="201" y="339"/>
                    <a:pt x="201" y="339"/>
                    <a:pt x="201" y="339"/>
                  </a:cubicBezTo>
                  <a:cubicBezTo>
                    <a:pt x="214" y="333"/>
                    <a:pt x="214" y="333"/>
                    <a:pt x="214" y="333"/>
                  </a:cubicBezTo>
                  <a:cubicBezTo>
                    <a:pt x="221" y="329"/>
                    <a:pt x="230" y="329"/>
                    <a:pt x="237" y="333"/>
                  </a:cubicBezTo>
                  <a:cubicBezTo>
                    <a:pt x="251" y="340"/>
                    <a:pt x="251" y="340"/>
                    <a:pt x="251" y="340"/>
                  </a:cubicBezTo>
                  <a:cubicBezTo>
                    <a:pt x="352" y="391"/>
                    <a:pt x="352" y="391"/>
                    <a:pt x="352" y="391"/>
                  </a:cubicBezTo>
                  <a:cubicBezTo>
                    <a:pt x="357" y="393"/>
                    <a:pt x="357" y="399"/>
                    <a:pt x="353" y="402"/>
                  </a:cubicBezTo>
                  <a:cubicBezTo>
                    <a:pt x="251" y="456"/>
                    <a:pt x="251" y="456"/>
                    <a:pt x="251" y="456"/>
                  </a:cubicBezTo>
                  <a:cubicBezTo>
                    <a:pt x="235" y="464"/>
                    <a:pt x="217" y="464"/>
                    <a:pt x="201" y="456"/>
                  </a:cubicBezTo>
                  <a:close/>
                  <a:moveTo>
                    <a:pt x="362" y="615"/>
                  </a:moveTo>
                  <a:cubicBezTo>
                    <a:pt x="251" y="671"/>
                    <a:pt x="251" y="671"/>
                    <a:pt x="251" y="671"/>
                  </a:cubicBezTo>
                  <a:cubicBezTo>
                    <a:pt x="250" y="543"/>
                    <a:pt x="250" y="543"/>
                    <a:pt x="250" y="543"/>
                  </a:cubicBezTo>
                  <a:cubicBezTo>
                    <a:pt x="250" y="522"/>
                    <a:pt x="262" y="502"/>
                    <a:pt x="281" y="493"/>
                  </a:cubicBezTo>
                  <a:cubicBezTo>
                    <a:pt x="366" y="450"/>
                    <a:pt x="366" y="450"/>
                    <a:pt x="366" y="450"/>
                  </a:cubicBezTo>
                  <a:cubicBezTo>
                    <a:pt x="370" y="448"/>
                    <a:pt x="375" y="451"/>
                    <a:pt x="375" y="456"/>
                  </a:cubicBezTo>
                  <a:cubicBezTo>
                    <a:pt x="376" y="593"/>
                    <a:pt x="376" y="593"/>
                    <a:pt x="376" y="593"/>
                  </a:cubicBezTo>
                  <a:cubicBezTo>
                    <a:pt x="376" y="602"/>
                    <a:pt x="370" y="611"/>
                    <a:pt x="362" y="615"/>
                  </a:cubicBezTo>
                  <a:close/>
                  <a:moveTo>
                    <a:pt x="381" y="114"/>
                  </a:moveTo>
                  <a:cubicBezTo>
                    <a:pt x="301" y="83"/>
                    <a:pt x="301" y="83"/>
                    <a:pt x="301" y="83"/>
                  </a:cubicBezTo>
                  <a:cubicBezTo>
                    <a:pt x="401" y="46"/>
                    <a:pt x="401" y="46"/>
                    <a:pt x="401" y="46"/>
                  </a:cubicBezTo>
                  <a:cubicBezTo>
                    <a:pt x="501" y="83"/>
                    <a:pt x="501" y="83"/>
                    <a:pt x="501" y="83"/>
                  </a:cubicBezTo>
                  <a:cubicBezTo>
                    <a:pt x="420" y="114"/>
                    <a:pt x="420" y="114"/>
                    <a:pt x="420" y="114"/>
                  </a:cubicBezTo>
                  <a:cubicBezTo>
                    <a:pt x="408" y="118"/>
                    <a:pt x="394" y="118"/>
                    <a:pt x="381" y="114"/>
                  </a:cubicBezTo>
                  <a:close/>
                  <a:moveTo>
                    <a:pt x="550" y="457"/>
                  </a:moveTo>
                  <a:cubicBezTo>
                    <a:pt x="449" y="402"/>
                    <a:pt x="449" y="402"/>
                    <a:pt x="449" y="402"/>
                  </a:cubicBezTo>
                  <a:cubicBezTo>
                    <a:pt x="444" y="399"/>
                    <a:pt x="445" y="393"/>
                    <a:pt x="449" y="391"/>
                  </a:cubicBezTo>
                  <a:cubicBezTo>
                    <a:pt x="551" y="340"/>
                    <a:pt x="551" y="340"/>
                    <a:pt x="551" y="340"/>
                  </a:cubicBezTo>
                  <a:cubicBezTo>
                    <a:pt x="564" y="333"/>
                    <a:pt x="564" y="333"/>
                    <a:pt x="564" y="333"/>
                  </a:cubicBezTo>
                  <a:cubicBezTo>
                    <a:pt x="571" y="329"/>
                    <a:pt x="580" y="329"/>
                    <a:pt x="587" y="333"/>
                  </a:cubicBezTo>
                  <a:cubicBezTo>
                    <a:pt x="601" y="340"/>
                    <a:pt x="601" y="340"/>
                    <a:pt x="601" y="340"/>
                  </a:cubicBezTo>
                  <a:cubicBezTo>
                    <a:pt x="716" y="398"/>
                    <a:pt x="716" y="398"/>
                    <a:pt x="716" y="398"/>
                  </a:cubicBezTo>
                  <a:cubicBezTo>
                    <a:pt x="602" y="457"/>
                    <a:pt x="602" y="457"/>
                    <a:pt x="602" y="457"/>
                  </a:cubicBezTo>
                  <a:cubicBezTo>
                    <a:pt x="586" y="466"/>
                    <a:pt x="566" y="466"/>
                    <a:pt x="550" y="457"/>
                  </a:cubicBezTo>
                  <a:close/>
                  <a:moveTo>
                    <a:pt x="751" y="581"/>
                  </a:moveTo>
                  <a:cubicBezTo>
                    <a:pt x="751" y="590"/>
                    <a:pt x="746" y="599"/>
                    <a:pt x="738" y="603"/>
                  </a:cubicBezTo>
                  <a:cubicBezTo>
                    <a:pt x="601" y="675"/>
                    <a:pt x="601" y="675"/>
                    <a:pt x="601" y="675"/>
                  </a:cubicBezTo>
                  <a:cubicBezTo>
                    <a:pt x="601" y="543"/>
                    <a:pt x="601" y="543"/>
                    <a:pt x="601" y="543"/>
                  </a:cubicBezTo>
                  <a:cubicBezTo>
                    <a:pt x="601" y="522"/>
                    <a:pt x="613" y="502"/>
                    <a:pt x="632" y="493"/>
                  </a:cubicBezTo>
                  <a:cubicBezTo>
                    <a:pt x="751" y="433"/>
                    <a:pt x="751" y="433"/>
                    <a:pt x="751" y="433"/>
                  </a:cubicBezTo>
                  <a:lnTo>
                    <a:pt x="751" y="581"/>
                  </a:lnTo>
                  <a:close/>
                </a:path>
              </a:pathLst>
            </a:custGeom>
            <a:solidFill>
              <a:srgbClr val="F29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4" name="图片 23" descr="文本&#10;&#10;描述已自动生成">
            <a:extLst>
              <a:ext uri="{FF2B5EF4-FFF2-40B4-BE49-F238E27FC236}">
                <a16:creationId xmlns:a16="http://schemas.microsoft.com/office/drawing/2014/main" id="{DBDF1B99-445A-CF82-0178-862578BF9F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276" y="-77489"/>
            <a:ext cx="2662109" cy="9730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592327FD-A1AB-461C-6A76-D965DF811E5B}"/>
              </a:ext>
            </a:extLst>
          </p:cNvPr>
          <p:cNvCxnSpPr>
            <a:cxnSpLocks/>
          </p:cNvCxnSpPr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B210DAC-6311-021C-DA77-92157ACE347C}"/>
              </a:ext>
            </a:extLst>
          </p:cNvPr>
          <p:cNvCxnSpPr>
            <a:cxnSpLocks/>
          </p:cNvCxnSpPr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4">
            <a:extLst>
              <a:ext uri="{FF2B5EF4-FFF2-40B4-BE49-F238E27FC236}">
                <a16:creationId xmlns:a16="http://schemas.microsoft.com/office/drawing/2014/main" id="{B770A57A-9291-32D6-994B-2A779BC15DB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9865" y="115911"/>
            <a:ext cx="562347" cy="518091"/>
            <a:chOff x="2887" y="1282"/>
            <a:chExt cx="1906" cy="1756"/>
          </a:xfrm>
        </p:grpSpPr>
        <p:sp>
          <p:nvSpPr>
            <p:cNvPr id="17" name="AutoShape 3">
              <a:extLst>
                <a:ext uri="{FF2B5EF4-FFF2-40B4-BE49-F238E27FC236}">
                  <a16:creationId xmlns:a16="http://schemas.microsoft.com/office/drawing/2014/main" id="{53B545EF-05AB-5F35-CDC8-E4652CDC6CF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87" y="1282"/>
              <a:ext cx="1906" cy="1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E0A42823-8D22-B1C3-2FA5-5FC5BA5A04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87" y="1275"/>
              <a:ext cx="1906" cy="1763"/>
            </a:xfrm>
            <a:custGeom>
              <a:avLst/>
              <a:gdLst>
                <a:gd name="T0" fmla="*/ 773 w 801"/>
                <a:gd name="T1" fmla="*/ 370 h 741"/>
                <a:gd name="T2" fmla="*/ 601 w 801"/>
                <a:gd name="T3" fmla="*/ 269 h 741"/>
                <a:gd name="T4" fmla="*/ 569 w 801"/>
                <a:gd name="T5" fmla="*/ 59 h 741"/>
                <a:gd name="T6" fmla="*/ 372 w 801"/>
                <a:gd name="T7" fmla="*/ 7 h 741"/>
                <a:gd name="T8" fmla="*/ 201 w 801"/>
                <a:gd name="T9" fmla="*/ 106 h 741"/>
                <a:gd name="T10" fmla="*/ 187 w 801"/>
                <a:gd name="T11" fmla="*/ 290 h 741"/>
                <a:gd name="T12" fmla="*/ 0 w 801"/>
                <a:gd name="T13" fmla="*/ 415 h 741"/>
                <a:gd name="T14" fmla="*/ 26 w 801"/>
                <a:gd name="T15" fmla="*/ 635 h 741"/>
                <a:gd name="T16" fmla="*/ 202 w 801"/>
                <a:gd name="T17" fmla="*/ 733 h 741"/>
                <a:gd name="T18" fmla="*/ 251 w 801"/>
                <a:gd name="T19" fmla="*/ 732 h 741"/>
                <a:gd name="T20" fmla="*/ 413 w 801"/>
                <a:gd name="T21" fmla="*/ 653 h 741"/>
                <a:gd name="T22" fmla="*/ 575 w 801"/>
                <a:gd name="T23" fmla="*/ 740 h 741"/>
                <a:gd name="T24" fmla="*/ 601 w 801"/>
                <a:gd name="T25" fmla="*/ 732 h 741"/>
                <a:gd name="T26" fmla="*/ 801 w 801"/>
                <a:gd name="T27" fmla="*/ 592 h 741"/>
                <a:gd name="T28" fmla="*/ 551 w 801"/>
                <a:gd name="T29" fmla="*/ 268 h 741"/>
                <a:gd name="T30" fmla="*/ 435 w 801"/>
                <a:gd name="T31" fmla="*/ 341 h 741"/>
                <a:gd name="T32" fmla="*/ 426 w 801"/>
                <a:gd name="T33" fmla="*/ 209 h 741"/>
                <a:gd name="T34" fmla="*/ 551 w 801"/>
                <a:gd name="T35" fmla="*/ 121 h 741"/>
                <a:gd name="T36" fmla="*/ 201 w 801"/>
                <a:gd name="T37" fmla="*/ 456 h 741"/>
                <a:gd name="T38" fmla="*/ 85 w 801"/>
                <a:gd name="T39" fmla="*/ 397 h 741"/>
                <a:gd name="T40" fmla="*/ 214 w 801"/>
                <a:gd name="T41" fmla="*/ 333 h 741"/>
                <a:gd name="T42" fmla="*/ 251 w 801"/>
                <a:gd name="T43" fmla="*/ 340 h 741"/>
                <a:gd name="T44" fmla="*/ 353 w 801"/>
                <a:gd name="T45" fmla="*/ 402 h 741"/>
                <a:gd name="T46" fmla="*/ 201 w 801"/>
                <a:gd name="T47" fmla="*/ 456 h 741"/>
                <a:gd name="T48" fmla="*/ 251 w 801"/>
                <a:gd name="T49" fmla="*/ 671 h 741"/>
                <a:gd name="T50" fmla="*/ 281 w 801"/>
                <a:gd name="T51" fmla="*/ 493 h 741"/>
                <a:gd name="T52" fmla="*/ 375 w 801"/>
                <a:gd name="T53" fmla="*/ 456 h 741"/>
                <a:gd name="T54" fmla="*/ 362 w 801"/>
                <a:gd name="T55" fmla="*/ 615 h 741"/>
                <a:gd name="T56" fmla="*/ 301 w 801"/>
                <a:gd name="T57" fmla="*/ 83 h 741"/>
                <a:gd name="T58" fmla="*/ 501 w 801"/>
                <a:gd name="T59" fmla="*/ 83 h 741"/>
                <a:gd name="T60" fmla="*/ 381 w 801"/>
                <a:gd name="T61" fmla="*/ 114 h 741"/>
                <a:gd name="T62" fmla="*/ 449 w 801"/>
                <a:gd name="T63" fmla="*/ 402 h 741"/>
                <a:gd name="T64" fmla="*/ 551 w 801"/>
                <a:gd name="T65" fmla="*/ 340 h 741"/>
                <a:gd name="T66" fmla="*/ 587 w 801"/>
                <a:gd name="T67" fmla="*/ 333 h 741"/>
                <a:gd name="T68" fmla="*/ 716 w 801"/>
                <a:gd name="T69" fmla="*/ 398 h 741"/>
                <a:gd name="T70" fmla="*/ 550 w 801"/>
                <a:gd name="T71" fmla="*/ 457 h 741"/>
                <a:gd name="T72" fmla="*/ 738 w 801"/>
                <a:gd name="T73" fmla="*/ 603 h 741"/>
                <a:gd name="T74" fmla="*/ 601 w 801"/>
                <a:gd name="T75" fmla="*/ 543 h 741"/>
                <a:gd name="T76" fmla="*/ 751 w 801"/>
                <a:gd name="T77" fmla="*/ 433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01" h="741">
                  <a:moveTo>
                    <a:pt x="801" y="415"/>
                  </a:moveTo>
                  <a:cubicBezTo>
                    <a:pt x="801" y="396"/>
                    <a:pt x="790" y="378"/>
                    <a:pt x="773" y="370"/>
                  </a:cubicBezTo>
                  <a:cubicBezTo>
                    <a:pt x="615" y="291"/>
                    <a:pt x="615" y="291"/>
                    <a:pt x="615" y="291"/>
                  </a:cubicBezTo>
                  <a:cubicBezTo>
                    <a:pt x="607" y="287"/>
                    <a:pt x="601" y="278"/>
                    <a:pt x="601" y="269"/>
                  </a:cubicBezTo>
                  <a:cubicBezTo>
                    <a:pt x="601" y="106"/>
                    <a:pt x="601" y="106"/>
                    <a:pt x="601" y="106"/>
                  </a:cubicBezTo>
                  <a:cubicBezTo>
                    <a:pt x="601" y="85"/>
                    <a:pt x="588" y="66"/>
                    <a:pt x="569" y="59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11" y="0"/>
                    <a:pt x="390" y="0"/>
                    <a:pt x="372" y="7"/>
                  </a:cubicBezTo>
                  <a:cubicBezTo>
                    <a:pt x="233" y="59"/>
                    <a:pt x="233" y="59"/>
                    <a:pt x="233" y="59"/>
                  </a:cubicBezTo>
                  <a:cubicBezTo>
                    <a:pt x="214" y="67"/>
                    <a:pt x="201" y="85"/>
                    <a:pt x="201" y="106"/>
                  </a:cubicBezTo>
                  <a:cubicBezTo>
                    <a:pt x="201" y="268"/>
                    <a:pt x="201" y="268"/>
                    <a:pt x="201" y="268"/>
                  </a:cubicBezTo>
                  <a:cubicBezTo>
                    <a:pt x="201" y="277"/>
                    <a:pt x="196" y="286"/>
                    <a:pt x="187" y="290"/>
                  </a:cubicBezTo>
                  <a:cubicBezTo>
                    <a:pt x="28" y="370"/>
                    <a:pt x="28" y="370"/>
                    <a:pt x="28" y="370"/>
                  </a:cubicBezTo>
                  <a:cubicBezTo>
                    <a:pt x="11" y="378"/>
                    <a:pt x="0" y="396"/>
                    <a:pt x="0" y="415"/>
                  </a:cubicBezTo>
                  <a:cubicBezTo>
                    <a:pt x="0" y="591"/>
                    <a:pt x="0" y="591"/>
                    <a:pt x="0" y="591"/>
                  </a:cubicBezTo>
                  <a:cubicBezTo>
                    <a:pt x="0" y="610"/>
                    <a:pt x="10" y="626"/>
                    <a:pt x="26" y="635"/>
                  </a:cubicBezTo>
                  <a:cubicBezTo>
                    <a:pt x="201" y="732"/>
                    <a:pt x="201" y="732"/>
                    <a:pt x="201" y="732"/>
                  </a:cubicBezTo>
                  <a:cubicBezTo>
                    <a:pt x="202" y="733"/>
                    <a:pt x="202" y="733"/>
                    <a:pt x="202" y="733"/>
                  </a:cubicBezTo>
                  <a:cubicBezTo>
                    <a:pt x="217" y="741"/>
                    <a:pt x="235" y="741"/>
                    <a:pt x="249" y="733"/>
                  </a:cubicBezTo>
                  <a:cubicBezTo>
                    <a:pt x="251" y="732"/>
                    <a:pt x="251" y="732"/>
                    <a:pt x="251" y="732"/>
                  </a:cubicBezTo>
                  <a:cubicBezTo>
                    <a:pt x="388" y="653"/>
                    <a:pt x="388" y="653"/>
                    <a:pt x="388" y="653"/>
                  </a:cubicBezTo>
                  <a:cubicBezTo>
                    <a:pt x="396" y="649"/>
                    <a:pt x="406" y="649"/>
                    <a:pt x="413" y="653"/>
                  </a:cubicBezTo>
                  <a:cubicBezTo>
                    <a:pt x="551" y="733"/>
                    <a:pt x="551" y="733"/>
                    <a:pt x="551" y="733"/>
                  </a:cubicBezTo>
                  <a:cubicBezTo>
                    <a:pt x="559" y="738"/>
                    <a:pt x="567" y="740"/>
                    <a:pt x="575" y="740"/>
                  </a:cubicBezTo>
                  <a:cubicBezTo>
                    <a:pt x="584" y="740"/>
                    <a:pt x="592" y="738"/>
                    <a:pt x="599" y="734"/>
                  </a:cubicBezTo>
                  <a:cubicBezTo>
                    <a:pt x="601" y="732"/>
                    <a:pt x="601" y="732"/>
                    <a:pt x="601" y="732"/>
                  </a:cubicBezTo>
                  <a:cubicBezTo>
                    <a:pt x="775" y="636"/>
                    <a:pt x="775" y="636"/>
                    <a:pt x="775" y="636"/>
                  </a:cubicBezTo>
                  <a:cubicBezTo>
                    <a:pt x="791" y="627"/>
                    <a:pt x="801" y="610"/>
                    <a:pt x="801" y="592"/>
                  </a:cubicBezTo>
                  <a:lnTo>
                    <a:pt x="801" y="415"/>
                  </a:lnTo>
                  <a:close/>
                  <a:moveTo>
                    <a:pt x="551" y="268"/>
                  </a:moveTo>
                  <a:cubicBezTo>
                    <a:pt x="551" y="277"/>
                    <a:pt x="546" y="286"/>
                    <a:pt x="537" y="290"/>
                  </a:cubicBezTo>
                  <a:cubicBezTo>
                    <a:pt x="435" y="341"/>
                    <a:pt x="435" y="341"/>
                    <a:pt x="435" y="341"/>
                  </a:cubicBezTo>
                  <a:cubicBezTo>
                    <a:pt x="431" y="344"/>
                    <a:pt x="426" y="341"/>
                    <a:pt x="426" y="336"/>
                  </a:cubicBezTo>
                  <a:cubicBezTo>
                    <a:pt x="426" y="209"/>
                    <a:pt x="426" y="209"/>
                    <a:pt x="426" y="209"/>
                  </a:cubicBezTo>
                  <a:cubicBezTo>
                    <a:pt x="426" y="186"/>
                    <a:pt x="440" y="165"/>
                    <a:pt x="461" y="157"/>
                  </a:cubicBezTo>
                  <a:cubicBezTo>
                    <a:pt x="551" y="121"/>
                    <a:pt x="551" y="121"/>
                    <a:pt x="551" y="121"/>
                  </a:cubicBezTo>
                  <a:lnTo>
                    <a:pt x="551" y="268"/>
                  </a:lnTo>
                  <a:close/>
                  <a:moveTo>
                    <a:pt x="201" y="456"/>
                  </a:moveTo>
                  <a:cubicBezTo>
                    <a:pt x="201" y="456"/>
                    <a:pt x="201" y="456"/>
                    <a:pt x="201" y="456"/>
                  </a:cubicBezTo>
                  <a:cubicBezTo>
                    <a:pt x="85" y="397"/>
                    <a:pt x="85" y="397"/>
                    <a:pt x="85" y="397"/>
                  </a:cubicBezTo>
                  <a:cubicBezTo>
                    <a:pt x="201" y="339"/>
                    <a:pt x="201" y="339"/>
                    <a:pt x="201" y="339"/>
                  </a:cubicBezTo>
                  <a:cubicBezTo>
                    <a:pt x="214" y="333"/>
                    <a:pt x="214" y="333"/>
                    <a:pt x="214" y="333"/>
                  </a:cubicBezTo>
                  <a:cubicBezTo>
                    <a:pt x="221" y="329"/>
                    <a:pt x="230" y="329"/>
                    <a:pt x="237" y="333"/>
                  </a:cubicBezTo>
                  <a:cubicBezTo>
                    <a:pt x="251" y="340"/>
                    <a:pt x="251" y="340"/>
                    <a:pt x="251" y="340"/>
                  </a:cubicBezTo>
                  <a:cubicBezTo>
                    <a:pt x="352" y="391"/>
                    <a:pt x="352" y="391"/>
                    <a:pt x="352" y="391"/>
                  </a:cubicBezTo>
                  <a:cubicBezTo>
                    <a:pt x="357" y="393"/>
                    <a:pt x="357" y="399"/>
                    <a:pt x="353" y="402"/>
                  </a:cubicBezTo>
                  <a:cubicBezTo>
                    <a:pt x="251" y="456"/>
                    <a:pt x="251" y="456"/>
                    <a:pt x="251" y="456"/>
                  </a:cubicBezTo>
                  <a:cubicBezTo>
                    <a:pt x="235" y="464"/>
                    <a:pt x="217" y="464"/>
                    <a:pt x="201" y="456"/>
                  </a:cubicBezTo>
                  <a:close/>
                  <a:moveTo>
                    <a:pt x="362" y="615"/>
                  </a:moveTo>
                  <a:cubicBezTo>
                    <a:pt x="251" y="671"/>
                    <a:pt x="251" y="671"/>
                    <a:pt x="251" y="671"/>
                  </a:cubicBezTo>
                  <a:cubicBezTo>
                    <a:pt x="250" y="543"/>
                    <a:pt x="250" y="543"/>
                    <a:pt x="250" y="543"/>
                  </a:cubicBezTo>
                  <a:cubicBezTo>
                    <a:pt x="250" y="522"/>
                    <a:pt x="262" y="502"/>
                    <a:pt x="281" y="493"/>
                  </a:cubicBezTo>
                  <a:cubicBezTo>
                    <a:pt x="366" y="450"/>
                    <a:pt x="366" y="450"/>
                    <a:pt x="366" y="450"/>
                  </a:cubicBezTo>
                  <a:cubicBezTo>
                    <a:pt x="370" y="448"/>
                    <a:pt x="375" y="451"/>
                    <a:pt x="375" y="456"/>
                  </a:cubicBezTo>
                  <a:cubicBezTo>
                    <a:pt x="376" y="593"/>
                    <a:pt x="376" y="593"/>
                    <a:pt x="376" y="593"/>
                  </a:cubicBezTo>
                  <a:cubicBezTo>
                    <a:pt x="376" y="602"/>
                    <a:pt x="370" y="611"/>
                    <a:pt x="362" y="615"/>
                  </a:cubicBezTo>
                  <a:close/>
                  <a:moveTo>
                    <a:pt x="381" y="114"/>
                  </a:moveTo>
                  <a:cubicBezTo>
                    <a:pt x="301" y="83"/>
                    <a:pt x="301" y="83"/>
                    <a:pt x="301" y="83"/>
                  </a:cubicBezTo>
                  <a:cubicBezTo>
                    <a:pt x="401" y="46"/>
                    <a:pt x="401" y="46"/>
                    <a:pt x="401" y="46"/>
                  </a:cubicBezTo>
                  <a:cubicBezTo>
                    <a:pt x="501" y="83"/>
                    <a:pt x="501" y="83"/>
                    <a:pt x="501" y="83"/>
                  </a:cubicBezTo>
                  <a:cubicBezTo>
                    <a:pt x="420" y="114"/>
                    <a:pt x="420" y="114"/>
                    <a:pt x="420" y="114"/>
                  </a:cubicBezTo>
                  <a:cubicBezTo>
                    <a:pt x="408" y="118"/>
                    <a:pt x="394" y="118"/>
                    <a:pt x="381" y="114"/>
                  </a:cubicBezTo>
                  <a:close/>
                  <a:moveTo>
                    <a:pt x="550" y="457"/>
                  </a:moveTo>
                  <a:cubicBezTo>
                    <a:pt x="449" y="402"/>
                    <a:pt x="449" y="402"/>
                    <a:pt x="449" y="402"/>
                  </a:cubicBezTo>
                  <a:cubicBezTo>
                    <a:pt x="444" y="399"/>
                    <a:pt x="445" y="393"/>
                    <a:pt x="449" y="391"/>
                  </a:cubicBezTo>
                  <a:cubicBezTo>
                    <a:pt x="551" y="340"/>
                    <a:pt x="551" y="340"/>
                    <a:pt x="551" y="340"/>
                  </a:cubicBezTo>
                  <a:cubicBezTo>
                    <a:pt x="564" y="333"/>
                    <a:pt x="564" y="333"/>
                    <a:pt x="564" y="333"/>
                  </a:cubicBezTo>
                  <a:cubicBezTo>
                    <a:pt x="571" y="329"/>
                    <a:pt x="580" y="329"/>
                    <a:pt x="587" y="333"/>
                  </a:cubicBezTo>
                  <a:cubicBezTo>
                    <a:pt x="601" y="340"/>
                    <a:pt x="601" y="340"/>
                    <a:pt x="601" y="340"/>
                  </a:cubicBezTo>
                  <a:cubicBezTo>
                    <a:pt x="716" y="398"/>
                    <a:pt x="716" y="398"/>
                    <a:pt x="716" y="398"/>
                  </a:cubicBezTo>
                  <a:cubicBezTo>
                    <a:pt x="602" y="457"/>
                    <a:pt x="602" y="457"/>
                    <a:pt x="602" y="457"/>
                  </a:cubicBezTo>
                  <a:cubicBezTo>
                    <a:pt x="586" y="466"/>
                    <a:pt x="566" y="466"/>
                    <a:pt x="550" y="457"/>
                  </a:cubicBezTo>
                  <a:close/>
                  <a:moveTo>
                    <a:pt x="751" y="581"/>
                  </a:moveTo>
                  <a:cubicBezTo>
                    <a:pt x="751" y="590"/>
                    <a:pt x="746" y="599"/>
                    <a:pt x="738" y="603"/>
                  </a:cubicBezTo>
                  <a:cubicBezTo>
                    <a:pt x="601" y="675"/>
                    <a:pt x="601" y="675"/>
                    <a:pt x="601" y="675"/>
                  </a:cubicBezTo>
                  <a:cubicBezTo>
                    <a:pt x="601" y="543"/>
                    <a:pt x="601" y="543"/>
                    <a:pt x="601" y="543"/>
                  </a:cubicBezTo>
                  <a:cubicBezTo>
                    <a:pt x="601" y="522"/>
                    <a:pt x="613" y="502"/>
                    <a:pt x="632" y="493"/>
                  </a:cubicBezTo>
                  <a:cubicBezTo>
                    <a:pt x="751" y="433"/>
                    <a:pt x="751" y="433"/>
                    <a:pt x="751" y="433"/>
                  </a:cubicBezTo>
                  <a:lnTo>
                    <a:pt x="751" y="581"/>
                  </a:lnTo>
                  <a:close/>
                </a:path>
              </a:pathLst>
            </a:custGeom>
            <a:solidFill>
              <a:srgbClr val="F29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2" name="图片 21" descr="文本&#10;&#10;描述已自动生成">
            <a:extLst>
              <a:ext uri="{FF2B5EF4-FFF2-40B4-BE49-F238E27FC236}">
                <a16:creationId xmlns:a16="http://schemas.microsoft.com/office/drawing/2014/main" id="{CD6668FC-7B95-C59C-6B0D-D3C44D5414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276" y="-77489"/>
            <a:ext cx="2662109" cy="9730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7B8E0B-FF5D-88B3-208B-2AC33F6A7B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E0CA534-3BFA-50BC-D58C-7DAF4EC54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6432B7-8249-EE65-65CC-6F265000A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1B6C-253F-4719-8D7B-C3148C83FF53}" type="datetimeFigureOut">
              <a:rPr lang="zh-CN" altLang="en-US" smtClean="0"/>
              <a:t>2022/6/22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80EDF0-A6F0-475A-A114-20AB3D1AC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C62058-6265-AFD7-5D76-7AD7E92D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C646-3FA3-4631-AA00-11F83249DD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7978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C50B0F-24EA-6810-7CF2-6491FF5BA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E23CC0-9B09-FDC8-7D7D-F8B02985B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33CC11-4D49-FE15-3F00-1CDDE4A3F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1B6C-253F-4719-8D7B-C3148C83FF53}" type="datetimeFigureOut">
              <a:rPr lang="zh-CN" altLang="en-US" smtClean="0"/>
              <a:t>2022/6/22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8C41B8-0844-948A-8E45-04DC107D6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66727A-008C-D4AF-CA84-21C6C7B1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C646-3FA3-4631-AA00-11F83249DD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894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6C7596-C36C-5A96-E6A4-73BEF5FE9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E15C8A-9B2B-D0C8-4135-FD6DFDAE0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B9FB52-7CE7-E86E-4EF6-A4B88388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1B6C-253F-4719-8D7B-C3148C83FF53}" type="datetimeFigureOut">
              <a:rPr lang="zh-CN" altLang="en-US" smtClean="0"/>
              <a:t>2022/6/22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AC5126-2A80-0951-9213-15A7C68E7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BFC55E-BAB9-04A7-6798-FB5FB57A0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C646-3FA3-4631-AA00-11F83249DD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777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431B67-5F25-436E-AE2A-28E1F3757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21ACA5-C7F1-0F1C-7CA6-BA1AA78F95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CFF5CD-697F-95AC-257C-FF1E382C2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33764A1-8124-33F6-992A-54B1A8222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1B6C-253F-4719-8D7B-C3148C83FF53}" type="datetimeFigureOut">
              <a:rPr lang="zh-CN" altLang="en-US" smtClean="0"/>
              <a:t>2022/6/22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5D7AFDF-08C4-CC69-0ABE-F4255DC7A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EDCE2F2-E6AF-4C95-A501-8711BA1EA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C646-3FA3-4631-AA00-11F83249DD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439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CD01CD-9733-64A4-36AA-AC5C097F4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4D40B8-A2CB-3958-7C2A-CB2E965F6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8DC4B91-DB02-2290-A58F-AEC3250F4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CC6DB61-A297-8322-BD3C-35EFDE473F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1F20644-AAD1-8C8F-3F2F-AC6F1C8C85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D3D4EF0-D650-64A1-6E5B-BD481EF27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1B6C-253F-4719-8D7B-C3148C83FF53}" type="datetimeFigureOut">
              <a:rPr lang="zh-CN" altLang="en-US" smtClean="0"/>
              <a:t>2022/6/22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AF2707A-8F00-9753-E18A-EFECFA10D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FD4B9D5-B68E-FC9E-E200-156F14C53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C646-3FA3-4631-AA00-11F83249DD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611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3EBC05-7567-72A0-EDBE-B04C4DF6B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1374741-494C-7339-BCFC-412223734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1B6C-253F-4719-8D7B-C3148C83FF53}" type="datetimeFigureOut">
              <a:rPr lang="zh-CN" altLang="en-US" smtClean="0"/>
              <a:t>2022/6/22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6371576-5045-5006-620C-6DD01415D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BAF8792-0057-2D9E-44A8-A7DAA424C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C646-3FA3-4631-AA00-11F83249DD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282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74212-6727-418B-9FEC-BC53EA5039CE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68" r:id="rId2"/>
    <p:sldLayoutId id="2147483673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38685B5-4A32-536E-E021-DDE50CE9D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E5E8D7-90C8-CE97-D361-A636B1C94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EE0FE8-44D8-3E0A-5FC9-0EC97734E4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81B6C-253F-4719-8D7B-C3148C83FF53}" type="datetimeFigureOut">
              <a:rPr lang="zh-CN" altLang="en-US" smtClean="0"/>
              <a:t>2022/6/22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76A729-E0E4-50C8-7EF8-E93C499BB5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C43DF9-0ED6-B5EC-0C2B-0CEE0072C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DC646-3FA3-4631-AA00-11F83249DD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494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microsoft.com/office/2007/relationships/hdphoto" Target="../media/hdphoto8.wdp"/><Relationship Id="rId5" Type="http://schemas.openxmlformats.org/officeDocument/2006/relationships/image" Target="../media/image12.png"/><Relationship Id="rId4" Type="http://schemas.microsoft.com/office/2007/relationships/hdphoto" Target="../media/hdphoto7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5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5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4.wdp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AE8DDC11-C770-5B02-AFE9-DB1D9D22A15B}"/>
              </a:ext>
            </a:extLst>
          </p:cNvPr>
          <p:cNvCxnSpPr>
            <a:cxnSpLocks/>
          </p:cNvCxnSpPr>
          <p:nvPr/>
        </p:nvCxnSpPr>
        <p:spPr>
          <a:xfrm>
            <a:off x="2619" y="6382637"/>
            <a:ext cx="12204000" cy="0"/>
          </a:xfrm>
          <a:prstGeom prst="line">
            <a:avLst/>
          </a:prstGeom>
          <a:noFill/>
          <a:ln w="66675" cap="flat" cmpd="sng" algn="ctr">
            <a:solidFill>
              <a:srgbClr val="F29803"/>
            </a:solidFill>
            <a:prstDash val="solid"/>
            <a:miter lim="800000"/>
          </a:ln>
          <a:effectLst/>
        </p:spPr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C7798A7D-ACC5-EF49-E7D6-580E44710E30}"/>
              </a:ext>
            </a:extLst>
          </p:cNvPr>
          <p:cNvSpPr/>
          <p:nvPr/>
        </p:nvSpPr>
        <p:spPr>
          <a:xfrm>
            <a:off x="0" y="-2435"/>
            <a:ext cx="12192000" cy="5628586"/>
          </a:xfrm>
          <a:prstGeom prst="rect">
            <a:avLst/>
          </a:prstGeom>
          <a:solidFill>
            <a:srgbClr val="F2980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30C9C849-607E-8E14-E3B1-EFCB5D5EB3F6}"/>
              </a:ext>
            </a:extLst>
          </p:cNvPr>
          <p:cNvCxnSpPr>
            <a:cxnSpLocks/>
          </p:cNvCxnSpPr>
          <p:nvPr/>
        </p:nvCxnSpPr>
        <p:spPr>
          <a:xfrm>
            <a:off x="2619" y="6666062"/>
            <a:ext cx="12204000" cy="0"/>
          </a:xfrm>
          <a:prstGeom prst="line">
            <a:avLst/>
          </a:prstGeom>
          <a:noFill/>
          <a:ln w="66675" cap="flat" cmpd="sng" algn="ctr">
            <a:solidFill>
              <a:srgbClr val="F29803"/>
            </a:solidFill>
            <a:prstDash val="solid"/>
            <a:miter lim="800000"/>
          </a:ln>
          <a:effectLst/>
        </p:spPr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419D873E-BC2C-1409-732A-600BAA90FC70}"/>
              </a:ext>
            </a:extLst>
          </p:cNvPr>
          <p:cNvCxnSpPr>
            <a:cxnSpLocks/>
          </p:cNvCxnSpPr>
          <p:nvPr/>
        </p:nvCxnSpPr>
        <p:spPr>
          <a:xfrm>
            <a:off x="2619" y="6099212"/>
            <a:ext cx="12204000" cy="0"/>
          </a:xfrm>
          <a:prstGeom prst="line">
            <a:avLst/>
          </a:prstGeom>
          <a:noFill/>
          <a:ln w="66675" cap="flat" cmpd="sng" algn="ctr">
            <a:solidFill>
              <a:srgbClr val="F29803"/>
            </a:solidFill>
            <a:prstDash val="solid"/>
            <a:miter lim="800000"/>
          </a:ln>
          <a:effectLst/>
        </p:spPr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744D3035-C77C-46AD-B542-CEC3DA610DB0}"/>
              </a:ext>
            </a:extLst>
          </p:cNvPr>
          <p:cNvCxnSpPr>
            <a:cxnSpLocks/>
          </p:cNvCxnSpPr>
          <p:nvPr/>
        </p:nvCxnSpPr>
        <p:spPr>
          <a:xfrm>
            <a:off x="7997" y="5815787"/>
            <a:ext cx="12204000" cy="0"/>
          </a:xfrm>
          <a:prstGeom prst="line">
            <a:avLst/>
          </a:prstGeom>
          <a:noFill/>
          <a:ln w="66675" cap="flat" cmpd="sng" algn="ctr">
            <a:solidFill>
              <a:srgbClr val="F29803"/>
            </a:solidFill>
            <a:prstDash val="solid"/>
            <a:miter lim="800000"/>
          </a:ln>
          <a:effectLst/>
        </p:spPr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60F94453-C2FA-60C9-BE77-847DF6373B11}"/>
              </a:ext>
            </a:extLst>
          </p:cNvPr>
          <p:cNvSpPr txBox="1"/>
          <p:nvPr/>
        </p:nvSpPr>
        <p:spPr>
          <a:xfrm>
            <a:off x="2543139" y="1145658"/>
            <a:ext cx="74888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45720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8000" b="0" dirty="0">
                <a:ln w="28575">
                  <a:solidFill>
                    <a:prstClr val="white"/>
                  </a:solidFill>
                </a:ln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数据结构教程</a:t>
            </a:r>
          </a:p>
        </p:txBody>
      </p:sp>
      <p:pic>
        <p:nvPicPr>
          <p:cNvPr id="43" name="图片 42" descr="图片包含 游戏机&#10;&#10;描述已自动生成">
            <a:extLst>
              <a:ext uri="{FF2B5EF4-FFF2-40B4-BE49-F238E27FC236}">
                <a16:creationId xmlns:a16="http://schemas.microsoft.com/office/drawing/2014/main" id="{DEE91B81-315E-21FB-D6DD-141537AFB1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74" y="278882"/>
            <a:ext cx="1061720" cy="3150118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C9D49B5A-D6BF-A3DE-D3EB-46DEF7F8F4C1}"/>
              </a:ext>
            </a:extLst>
          </p:cNvPr>
          <p:cNvSpPr txBox="1"/>
          <p:nvPr/>
        </p:nvSpPr>
        <p:spPr>
          <a:xfrm>
            <a:off x="6512254" y="2360618"/>
            <a:ext cx="337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800" b="0" dirty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第</a:t>
            </a:r>
            <a:r>
              <a:rPr lang="en-US" altLang="zh-CN" sz="1800" b="0" dirty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6</a:t>
            </a:r>
            <a:r>
              <a:rPr lang="zh-CN" altLang="en-US" sz="1800" b="0" dirty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版</a:t>
            </a:r>
            <a:r>
              <a:rPr lang="en-US" altLang="zh-CN" sz="1800" b="0" dirty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Wingdings 2" panose="05020102010507070707" pitchFamily="18" charset="2"/>
              </a:rPr>
              <a:t></a:t>
            </a:r>
            <a:r>
              <a:rPr lang="zh-CN" altLang="en-US" sz="1800" b="0" dirty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微课视频</a:t>
            </a:r>
            <a:r>
              <a:rPr lang="en-US" altLang="zh-CN" sz="1800" b="0" dirty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Wingdings 2" panose="05020102010507070707" pitchFamily="18" charset="2"/>
              </a:rPr>
              <a:t></a:t>
            </a:r>
            <a:r>
              <a:rPr lang="zh-CN" altLang="en-US" sz="1800" b="0" dirty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题库版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2A4ABE5-C96F-4CF7-E2D4-29B875A25813}"/>
              </a:ext>
            </a:extLst>
          </p:cNvPr>
          <p:cNvSpPr txBox="1"/>
          <p:nvPr/>
        </p:nvSpPr>
        <p:spPr>
          <a:xfrm>
            <a:off x="8650304" y="2748968"/>
            <a:ext cx="12417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720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500" b="0" dirty="0"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李春葆  主编</a:t>
            </a:r>
          </a:p>
        </p:txBody>
      </p:sp>
      <p:pic>
        <p:nvPicPr>
          <p:cNvPr id="46" name="图片 45" descr="乐高玩具&#10;&#10;低可信度描述已自动生成">
            <a:extLst>
              <a:ext uri="{FF2B5EF4-FFF2-40B4-BE49-F238E27FC236}">
                <a16:creationId xmlns:a16="http://schemas.microsoft.com/office/drawing/2014/main" id="{1FA7A277-2886-1A5A-11BA-32ABD2DBD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158" y="3407137"/>
            <a:ext cx="4810764" cy="3241174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42023424-313C-DCE6-33CC-E17F3D2C8CDC}"/>
              </a:ext>
            </a:extLst>
          </p:cNvPr>
          <p:cNvSpPr txBox="1"/>
          <p:nvPr/>
        </p:nvSpPr>
        <p:spPr>
          <a:xfrm>
            <a:off x="4174934" y="3359118"/>
            <a:ext cx="3698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720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800" b="0" dirty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第</a:t>
            </a:r>
            <a:r>
              <a:rPr lang="en-US" altLang="zh-CN" sz="4800" b="0" dirty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9</a:t>
            </a:r>
            <a:r>
              <a:rPr lang="zh-CN" altLang="en-US" sz="4800" b="0" dirty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章  查找</a:t>
            </a:r>
          </a:p>
        </p:txBody>
      </p:sp>
      <p:sp>
        <p:nvSpPr>
          <p:cNvPr id="48" name="圆: 空心 47">
            <a:extLst>
              <a:ext uri="{FF2B5EF4-FFF2-40B4-BE49-F238E27FC236}">
                <a16:creationId xmlns:a16="http://schemas.microsoft.com/office/drawing/2014/main" id="{690F8730-2872-981B-B768-72CA60A54E21}"/>
              </a:ext>
            </a:extLst>
          </p:cNvPr>
          <p:cNvSpPr/>
          <p:nvPr/>
        </p:nvSpPr>
        <p:spPr>
          <a:xfrm>
            <a:off x="8148968" y="2818581"/>
            <a:ext cx="194964" cy="194964"/>
          </a:xfrm>
          <a:prstGeom prst="donut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36A7B46F-7C02-C329-9B3C-D56145CA654D}"/>
              </a:ext>
            </a:extLst>
          </p:cNvPr>
          <p:cNvGrpSpPr/>
          <p:nvPr/>
        </p:nvGrpSpPr>
        <p:grpSpPr>
          <a:xfrm>
            <a:off x="681030" y="5637100"/>
            <a:ext cx="1436305" cy="1217315"/>
            <a:chOff x="245" y="5592394"/>
            <a:chExt cx="1489055" cy="1262022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A690CB1F-67D8-80EA-8DF5-7F30834A1E57}"/>
                </a:ext>
              </a:extLst>
            </p:cNvPr>
            <p:cNvSpPr/>
            <p:nvPr/>
          </p:nvSpPr>
          <p:spPr>
            <a:xfrm>
              <a:off x="245" y="5592394"/>
              <a:ext cx="1489055" cy="125427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995B4B2D-3CCD-A247-8241-955A7E748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1764" y="5640408"/>
              <a:ext cx="1187624" cy="1068220"/>
            </a:xfrm>
            <a:prstGeom prst="rect">
              <a:avLst/>
            </a:prstGeom>
          </p:spPr>
        </p:pic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BAAEFE0B-5E69-91C4-5EB6-D09815276282}"/>
                </a:ext>
              </a:extLst>
            </p:cNvPr>
            <p:cNvSpPr txBox="1"/>
            <p:nvPr/>
          </p:nvSpPr>
          <p:spPr>
            <a:xfrm>
              <a:off x="194436" y="6600500"/>
              <a:ext cx="11520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定价：</a:t>
              </a:r>
              <a:r>
                <a:rPr kumimoji="0" lang="en-US" altLang="zh-CN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65.00</a:t>
              </a: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12224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B20907EC-EB5F-3D7F-B1E0-1504893F065D}"/>
              </a:ext>
            </a:extLst>
          </p:cNvPr>
          <p:cNvGrpSpPr/>
          <p:nvPr/>
        </p:nvGrpSpPr>
        <p:grpSpPr>
          <a:xfrm>
            <a:off x="2488012" y="2132856"/>
            <a:ext cx="5048149" cy="3024336"/>
            <a:chOff x="539552" y="1815960"/>
            <a:chExt cx="8280920" cy="3629264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674DEBF8-D71E-CA1A-4457-E7652D6F7EE4}"/>
                </a:ext>
              </a:extLst>
            </p:cNvPr>
            <p:cNvSpPr/>
            <p:nvPr/>
          </p:nvSpPr>
          <p:spPr>
            <a:xfrm>
              <a:off x="539552" y="1815960"/>
              <a:ext cx="8280920" cy="3629264"/>
            </a:xfrm>
            <a:prstGeom prst="roundRect">
              <a:avLst>
                <a:gd name="adj" fmla="val 8108"/>
              </a:avLst>
            </a:prstGeom>
            <a:solidFill>
              <a:srgbClr val="F298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5A61114F-CA82-086D-BD07-C1AD6B8DD9E8}"/>
                </a:ext>
              </a:extLst>
            </p:cNvPr>
            <p:cNvSpPr/>
            <p:nvPr/>
          </p:nvSpPr>
          <p:spPr>
            <a:xfrm>
              <a:off x="767105" y="1988782"/>
              <a:ext cx="7817125" cy="3283620"/>
            </a:xfrm>
            <a:prstGeom prst="roundRect">
              <a:avLst>
                <a:gd name="adj" fmla="val 810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9394" name="Text Box 2"/>
          <p:cNvSpPr txBox="1">
            <a:spLocks noChangeArrowheads="1"/>
          </p:cNvSpPr>
          <p:nvPr/>
        </p:nvSpPr>
        <p:spPr bwMode="auto">
          <a:xfrm>
            <a:off x="2844282" y="2438479"/>
            <a:ext cx="4403847" cy="1885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16000" indent="-216000" algn="l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直接定址法是以关键字</a:t>
            </a:r>
            <a:r>
              <a:rPr kumimoji="1" lang="en-US" altLang="zh-CN" sz="20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k</a:t>
            </a:r>
            <a:r>
              <a:rPr kumimoji="1" lang="zh-CN" altLang="en-US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本身或关键字加上某个数值常量</a:t>
            </a:r>
            <a:r>
              <a:rPr kumimoji="1" lang="en-US" altLang="zh-CN" sz="20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c</a:t>
            </a:r>
            <a:r>
              <a:rPr kumimoji="1" lang="zh-CN" altLang="en-US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作为哈希地址的方法。直接定址法的哈希函数</a:t>
            </a:r>
            <a:r>
              <a:rPr kumimoji="1" lang="en-US" altLang="zh-CN" sz="20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h</a:t>
            </a:r>
            <a:r>
              <a:rPr kumimoji="1" lang="en-US" altLang="zh-CN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(</a:t>
            </a:r>
            <a:r>
              <a:rPr kumimoji="1" lang="en-US" altLang="zh-CN" sz="20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k</a:t>
            </a:r>
            <a:r>
              <a:rPr kumimoji="1" lang="en-US" altLang="zh-CN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)</a:t>
            </a:r>
            <a:r>
              <a:rPr kumimoji="1" lang="zh-CN" altLang="en-US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为：</a:t>
            </a:r>
            <a:r>
              <a:rPr kumimoji="1" lang="en-US" altLang="zh-CN" sz="2000" i="1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h</a:t>
            </a:r>
            <a:r>
              <a:rPr kumimoji="1" lang="en-US" altLang="zh-CN" sz="20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(</a:t>
            </a:r>
            <a:r>
              <a:rPr kumimoji="1" lang="en-US" altLang="zh-CN" sz="2000" i="1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k</a:t>
            </a:r>
            <a:r>
              <a:rPr kumimoji="1" lang="en-US" altLang="zh-CN" sz="20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) = </a:t>
            </a:r>
            <a:r>
              <a:rPr kumimoji="1" lang="en-US" altLang="zh-CN" sz="2000" i="1" dirty="0" err="1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k</a:t>
            </a:r>
            <a:r>
              <a:rPr kumimoji="1" lang="en-US" altLang="zh-CN" sz="2000" dirty="0" err="1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+</a:t>
            </a:r>
            <a:r>
              <a:rPr kumimoji="1" lang="en-US" altLang="zh-CN" sz="2000" i="1" dirty="0" err="1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c</a:t>
            </a:r>
            <a:r>
              <a:rPr kumimoji="1" lang="en-US" altLang="zh-CN" sz="20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 </a:t>
            </a:r>
            <a:r>
              <a:rPr kumimoji="1" lang="zh-CN" altLang="en-US" sz="20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　</a:t>
            </a:r>
          </a:p>
        </p:txBody>
      </p:sp>
      <p:grpSp>
        <p:nvGrpSpPr>
          <p:cNvPr id="2" name="组合 6"/>
          <p:cNvGrpSpPr/>
          <p:nvPr/>
        </p:nvGrpSpPr>
        <p:grpSpPr>
          <a:xfrm>
            <a:off x="2844281" y="4238678"/>
            <a:ext cx="4364483" cy="486466"/>
            <a:chOff x="1357290" y="3138645"/>
            <a:chExt cx="4293120" cy="486466"/>
          </a:xfrm>
        </p:grpSpPr>
        <p:sp>
          <p:nvSpPr>
            <p:cNvPr id="5" name="Text Box 41"/>
            <p:cNvSpPr txBox="1">
              <a:spLocks noChangeArrowheads="1"/>
            </p:cNvSpPr>
            <p:nvPr/>
          </p:nvSpPr>
          <p:spPr bwMode="auto">
            <a:xfrm>
              <a:off x="2301374" y="3138645"/>
              <a:ext cx="3349036" cy="481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  <a:spcBef>
                  <a:spcPct val="50000"/>
                </a:spcBef>
              </a:pPr>
              <a:r>
                <a:rPr lang="en-US" altLang="zh-CN" sz="2000" i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h</a:t>
              </a:r>
              <a:r>
                <a:rPr lang="en-US" altLang="zh-CN" sz="2000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(</a:t>
              </a:r>
              <a:r>
                <a:rPr lang="zh-CN" altLang="en-US" sz="2000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学号</a:t>
              </a:r>
              <a:r>
                <a:rPr lang="en-US" altLang="zh-CN" sz="2000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) = </a:t>
              </a:r>
              <a:r>
                <a:rPr lang="zh-CN" altLang="en-US" sz="2000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学号</a:t>
              </a:r>
              <a:r>
                <a:rPr lang="en-US" altLang="zh-CN" sz="2000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-201001001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357290" y="3143248"/>
              <a:ext cx="928694" cy="481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6000" indent="-2160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例如：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C3AFBF0F-0C24-E085-B8CF-E81FC1054346}"/>
              </a:ext>
            </a:extLst>
          </p:cNvPr>
          <p:cNvSpPr txBox="1"/>
          <p:nvPr/>
        </p:nvSpPr>
        <p:spPr>
          <a:xfrm>
            <a:off x="1055440" y="158067"/>
            <a:ext cx="3539752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en-US" altLang="zh-CN" dirty="0"/>
              <a:t>9.4.2 </a:t>
            </a:r>
            <a:r>
              <a:rPr lang="zh-CN" altLang="en-US" dirty="0"/>
              <a:t>哈希函数构造方法</a:t>
            </a:r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F71DE8FF-E396-727A-A5B3-6D5E02BA35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5440" y="885870"/>
            <a:ext cx="22811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marR="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en-US" altLang="zh-CN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</a:t>
            </a:r>
            <a:r>
              <a:rPr lang="zh-CN" altLang="en-US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、直接定址法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C413E21F-5A6C-E993-8830-8D7C3134F8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62" r="18031"/>
          <a:stretch/>
        </p:blipFill>
        <p:spPr>
          <a:xfrm>
            <a:off x="7180478" y="1340768"/>
            <a:ext cx="3785161" cy="5080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500"/>
                                        <p:tgtEl>
                                          <p:spTgt spid="59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4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295800" y="4531390"/>
            <a:ext cx="6671696" cy="1273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>
              <a:defRPr kumimoji="1" sz="200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defRPr>
            </a:lvl1pPr>
          </a:lstStyle>
          <a:p>
            <a:pPr marL="216000" indent="-216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除留余数法的哈希函数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h(k)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为：</a:t>
            </a:r>
          </a:p>
          <a:p>
            <a:pPr marL="216000" indent="-216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h(k)=k mod p  (mod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为求余运算，</a:t>
            </a:r>
            <a:r>
              <a:rPr lang="en-US" altLang="zh-CN" sz="1800" dirty="0" err="1">
                <a:latin typeface="楷体" panose="02010609060101010101" pitchFamily="49" charset="-122"/>
                <a:ea typeface="楷体" panose="02010609060101010101" pitchFamily="49" charset="-122"/>
              </a:rPr>
              <a:t>p≤m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)  </a:t>
            </a:r>
          </a:p>
          <a:p>
            <a:pPr marL="216000" indent="-216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</a:rPr>
              <a:t>p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最好是质数（素数）。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95801" y="5804956"/>
            <a:ext cx="6686857" cy="792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>
              <a:defRPr kumimoji="1" sz="200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defRPr>
            </a:lvl1pPr>
            <a:lvl2pPr>
              <a:defRPr>
                <a:solidFill>
                  <a:srgbClr val="3333FF"/>
                </a:solidFill>
                <a:latin typeface="Times New Roman" pitchFamily="18" charset="0"/>
                <a:ea typeface="楷体_GB2312" pitchFamily="49" charset="-122"/>
              </a:defRPr>
            </a:lvl2pPr>
            <a:lvl3pPr>
              <a:defRPr>
                <a:solidFill>
                  <a:srgbClr val="3333FF"/>
                </a:solidFill>
                <a:latin typeface="Times New Roman" pitchFamily="18" charset="0"/>
                <a:ea typeface="楷体_GB2312" pitchFamily="49" charset="-122"/>
              </a:defRPr>
            </a:lvl3pPr>
            <a:lvl4pPr>
              <a:defRPr>
                <a:solidFill>
                  <a:srgbClr val="3333FF"/>
                </a:solidFill>
                <a:latin typeface="Times New Roman" pitchFamily="18" charset="0"/>
                <a:ea typeface="楷体_GB2312" pitchFamily="49" charset="-122"/>
              </a:defRPr>
            </a:lvl4pPr>
            <a:lvl5pPr>
              <a:defRPr>
                <a:solidFill>
                  <a:srgbClr val="3333FF"/>
                </a:solidFill>
                <a:latin typeface="Times New Roman" pitchFamily="18" charset="0"/>
                <a:ea typeface="楷体_GB2312" pitchFamily="49" charset="-122"/>
              </a:defRPr>
            </a:lvl5pPr>
            <a:lvl6pPr>
              <a:defRPr>
                <a:solidFill>
                  <a:srgbClr val="3333FF"/>
                </a:solidFill>
                <a:latin typeface="Times New Roman" pitchFamily="18" charset="0"/>
                <a:ea typeface="楷体_GB2312" pitchFamily="49" charset="-122"/>
              </a:defRPr>
            </a:lvl6pPr>
            <a:lvl7pPr>
              <a:defRPr>
                <a:solidFill>
                  <a:srgbClr val="3333FF"/>
                </a:solidFill>
                <a:latin typeface="Times New Roman" pitchFamily="18" charset="0"/>
                <a:ea typeface="楷体_GB2312" pitchFamily="49" charset="-122"/>
              </a:defRPr>
            </a:lvl7pPr>
            <a:lvl8pPr>
              <a:defRPr>
                <a:solidFill>
                  <a:srgbClr val="3333FF"/>
                </a:solidFill>
                <a:latin typeface="Times New Roman" pitchFamily="18" charset="0"/>
                <a:ea typeface="楷体_GB2312" pitchFamily="49" charset="-122"/>
              </a:defRPr>
            </a:lvl8pPr>
            <a:lvl9pPr>
              <a:defRPr>
                <a:solidFill>
                  <a:srgbClr val="3333FF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marL="216000" indent="-216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除留余数法就是把</a:t>
            </a:r>
            <a:r>
              <a:rPr lang="en-US" altLang="zh-CN" sz="1600" dirty="0"/>
              <a:t>n</a:t>
            </a:r>
            <a:r>
              <a:rPr lang="zh-CN" altLang="en-US" sz="1600" dirty="0"/>
              <a:t>个记录按关键字映射的</a:t>
            </a:r>
            <a:r>
              <a:rPr lang="en-US" altLang="zh-CN" sz="1600" dirty="0"/>
              <a:t>0</a:t>
            </a:r>
            <a:r>
              <a:rPr lang="zh-CN" altLang="en-US" sz="1600" dirty="0"/>
              <a:t>～</a:t>
            </a:r>
            <a:r>
              <a:rPr lang="en-US" altLang="zh-CN" sz="1600" dirty="0"/>
              <a:t>m-1</a:t>
            </a:r>
            <a:r>
              <a:rPr lang="zh-CN" altLang="en-US" sz="1600" dirty="0"/>
              <a:t>的哈希空间中。而模</a:t>
            </a:r>
            <a:r>
              <a:rPr lang="en-US" altLang="zh-CN" sz="1600" dirty="0"/>
              <a:t>p</a:t>
            </a:r>
            <a:r>
              <a:rPr lang="zh-CN" altLang="en-US" sz="1600" dirty="0"/>
              <a:t>（素数）时出现冲突的可能性更小。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4A162F1-F74D-7D06-3910-57198BD1D9CB}"/>
              </a:ext>
            </a:extLst>
          </p:cNvPr>
          <p:cNvGrpSpPr/>
          <p:nvPr/>
        </p:nvGrpSpPr>
        <p:grpSpPr>
          <a:xfrm>
            <a:off x="4151784" y="1507053"/>
            <a:ext cx="6857342" cy="3024336"/>
            <a:chOff x="1259632" y="1412776"/>
            <a:chExt cx="6857342" cy="3024336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5D5963C0-F128-1A6A-58A0-BCA6F071599D}"/>
                </a:ext>
              </a:extLst>
            </p:cNvPr>
            <p:cNvSpPr/>
            <p:nvPr/>
          </p:nvSpPr>
          <p:spPr>
            <a:xfrm>
              <a:off x="1259632" y="1412776"/>
              <a:ext cx="6857342" cy="3024336"/>
            </a:xfrm>
            <a:prstGeom prst="roundRect">
              <a:avLst>
                <a:gd name="adj" fmla="val 8108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881428" y="3155866"/>
              <a:ext cx="4643470" cy="4286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85543" y="3077792"/>
              <a:ext cx="12144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l">
                <a:defRPr kumimoji="1" sz="20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itchFamily="18" charset="0"/>
                </a:defRPr>
              </a:lvl1pPr>
            </a:lstStyle>
            <a:p>
              <a:pPr algn="ctr"/>
              <a:r>
                <a:rPr lang="zh-CN" altLang="en-US" sz="1600" dirty="0"/>
                <a:t>哈希表存储空间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881428" y="2655800"/>
              <a:ext cx="428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dirty="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rPr>
                <a:t>0</a:t>
              </a:r>
              <a:endParaRPr lang="zh-CN" altLang="en-US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10056" y="2655800"/>
              <a:ext cx="428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dirty="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rPr>
                <a:t>1</a:t>
              </a:r>
              <a:endParaRPr lang="zh-CN" altLang="en-US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953394" y="2655800"/>
              <a:ext cx="6429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i="1" dirty="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rPr>
                <a:t>m</a:t>
              </a:r>
              <a:r>
                <a:rPr lang="en-US" altLang="zh-CN" sz="1800" dirty="0">
                  <a:solidFill>
                    <a:srgbClr val="525252"/>
                  </a:solidFill>
                  <a:latin typeface="Consolas" pitchFamily="49" charset="0"/>
                  <a:ea typeface="+mj-ea"/>
                  <a:cs typeface="Consolas" pitchFamily="49" charset="0"/>
                </a:rPr>
                <a:t>-</a:t>
              </a:r>
              <a:r>
                <a:rPr lang="en-US" altLang="zh-CN" sz="1800" dirty="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rPr>
                <a:t>1</a:t>
              </a:r>
              <a:endParaRPr lang="zh-CN" altLang="en-US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左大括号 9"/>
            <p:cNvSpPr/>
            <p:nvPr/>
          </p:nvSpPr>
          <p:spPr>
            <a:xfrm rot="16200000">
              <a:off x="5096006" y="1649174"/>
              <a:ext cx="250033" cy="4393437"/>
            </a:xfrm>
            <a:prstGeom prst="leftBrace">
              <a:avLst/>
            </a:prstGeom>
            <a:ln w="28575">
              <a:solidFill>
                <a:srgbClr val="F298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524370" y="4006628"/>
              <a:ext cx="34959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kumimoji="1" sz="16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itchFamily="18" charset="0"/>
                </a:defRPr>
              </a:lvl1pPr>
            </a:lstStyle>
            <a:p>
              <a:r>
                <a:rPr lang="en-US" altLang="zh-CN" dirty="0"/>
                <a:t>m</a:t>
              </a:r>
              <a:r>
                <a:rPr lang="zh-CN" altLang="en-US" dirty="0"/>
                <a:t>个单元：空间为</a:t>
              </a:r>
              <a:r>
                <a:rPr lang="en-US" altLang="zh-CN" dirty="0"/>
                <a:t>0</a:t>
              </a:r>
              <a:r>
                <a:rPr lang="zh-CN" altLang="en-US" dirty="0"/>
                <a:t>～</a:t>
              </a:r>
              <a:r>
                <a:rPr lang="en-US" altLang="zh-CN" dirty="0"/>
                <a:t>m-1</a:t>
              </a:r>
              <a:endParaRPr lang="zh-CN" altLang="en-US" dirty="0"/>
            </a:p>
          </p:txBody>
        </p:sp>
        <p:sp>
          <p:nvSpPr>
            <p:cNvPr id="12" name="椭圆 11"/>
            <p:cNvSpPr/>
            <p:nvPr/>
          </p:nvSpPr>
          <p:spPr>
            <a:xfrm>
              <a:off x="4810254" y="1549218"/>
              <a:ext cx="428628" cy="428628"/>
            </a:xfrm>
            <a:prstGeom prst="ellipse">
              <a:avLst/>
            </a:prstGeom>
            <a:solidFill>
              <a:srgbClr val="F29803">
                <a:alpha val="40000"/>
              </a:srgbClr>
            </a:solidFill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" name="下箭头 12"/>
            <p:cNvSpPr/>
            <p:nvPr/>
          </p:nvSpPr>
          <p:spPr>
            <a:xfrm>
              <a:off x="4922986" y="2182112"/>
              <a:ext cx="214314" cy="714380"/>
            </a:xfrm>
            <a:prstGeom prst="downArrow">
              <a:avLst/>
            </a:prstGeom>
            <a:solidFill>
              <a:srgbClr val="F29803"/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24568" y="2348277"/>
              <a:ext cx="21431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kumimoji="1" sz="16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itchFamily="18" charset="0"/>
                </a:defRPr>
              </a:lvl1pPr>
            </a:lstStyle>
            <a:p>
              <a:r>
                <a:rPr lang="zh-CN" altLang="en-US" dirty="0"/>
                <a:t>哈</a:t>
              </a:r>
              <a:r>
                <a:rPr lang="zh-CN" altLang="en-US"/>
                <a:t>希函数</a:t>
              </a:r>
              <a:r>
                <a:rPr lang="en-US" altLang="zh-CN"/>
                <a:t>h(k</a:t>
              </a:r>
              <a:r>
                <a:rPr lang="en-US" altLang="zh-CN" dirty="0"/>
                <a:t>)</a:t>
              </a:r>
              <a:endParaRPr lang="zh-CN" alt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810122" y="2630985"/>
              <a:ext cx="7858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  <a:sym typeface="Symbol"/>
                </a:rPr>
                <a:t></a:t>
              </a:r>
              <a:endParaRPr lang="zh-CN" altLang="en-US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EE21E78F-DD95-815F-64E3-367B9F4968C3}"/>
              </a:ext>
            </a:extLst>
          </p:cNvPr>
          <p:cNvSpPr txBox="1"/>
          <p:nvPr/>
        </p:nvSpPr>
        <p:spPr>
          <a:xfrm>
            <a:off x="1055440" y="158067"/>
            <a:ext cx="3539752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en-US" altLang="zh-CN" dirty="0"/>
              <a:t>9.4.2 </a:t>
            </a:r>
            <a:r>
              <a:rPr lang="zh-CN" altLang="en-US" dirty="0"/>
              <a:t>哈希函数构造方法</a:t>
            </a:r>
          </a:p>
        </p:txBody>
      </p:sp>
      <p:sp>
        <p:nvSpPr>
          <p:cNvPr id="19" name="Text Box 5">
            <a:extLst>
              <a:ext uri="{FF2B5EF4-FFF2-40B4-BE49-F238E27FC236}">
                <a16:creationId xmlns:a16="http://schemas.microsoft.com/office/drawing/2014/main" id="{C9A05EDA-20B2-AD33-D651-05C2EEF819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5440" y="885870"/>
            <a:ext cx="22811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marR="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en-US" altLang="zh-CN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</a:t>
            </a:r>
            <a:r>
              <a:rPr lang="zh-CN" altLang="en-US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、除留余数法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AFC1496E-0B41-EFFE-0E8B-9E8C7CE8CA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62" r="18031"/>
          <a:stretch/>
        </p:blipFill>
        <p:spPr>
          <a:xfrm flipH="1">
            <a:off x="952568" y="1678240"/>
            <a:ext cx="3785161" cy="5080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/>
      <p:bldP spid="17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2"/>
          <p:cNvSpPr txBox="1">
            <a:spLocks noChangeArrowheads="1"/>
          </p:cNvSpPr>
          <p:nvPr/>
        </p:nvSpPr>
        <p:spPr bwMode="auto">
          <a:xfrm>
            <a:off x="1664027" y="5416032"/>
            <a:ext cx="7500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defRPr>
            </a:lvl1pPr>
          </a:lstStyle>
          <a:p>
            <a:r>
              <a:rPr lang="zh-CN" altLang="en-US" dirty="0"/>
              <a:t>哈希地址的集合为</a:t>
            </a:r>
            <a:r>
              <a:rPr lang="en-US" altLang="zh-CN" dirty="0"/>
              <a:t>(2</a:t>
            </a:r>
            <a:r>
              <a:rPr lang="zh-CN" altLang="en-US" dirty="0"/>
              <a:t>，</a:t>
            </a:r>
            <a:r>
              <a:rPr lang="en-US" altLang="zh-CN" dirty="0"/>
              <a:t>75</a:t>
            </a:r>
            <a:r>
              <a:rPr lang="zh-CN" altLang="en-US" dirty="0"/>
              <a:t>，</a:t>
            </a:r>
            <a:r>
              <a:rPr lang="en-US" altLang="zh-CN" dirty="0"/>
              <a:t>28</a:t>
            </a:r>
            <a:r>
              <a:rPr lang="zh-CN" altLang="en-US" dirty="0"/>
              <a:t>，</a:t>
            </a:r>
            <a:r>
              <a:rPr lang="en-US" altLang="zh-CN" dirty="0"/>
              <a:t>34</a:t>
            </a:r>
            <a:r>
              <a:rPr lang="zh-CN" altLang="en-US" dirty="0"/>
              <a:t>，</a:t>
            </a:r>
            <a:r>
              <a:rPr lang="en-US" altLang="zh-CN" dirty="0"/>
              <a:t>16</a:t>
            </a:r>
            <a:r>
              <a:rPr lang="zh-CN" altLang="en-US" dirty="0"/>
              <a:t>，</a:t>
            </a:r>
            <a:r>
              <a:rPr lang="en-US" altLang="zh-CN" dirty="0"/>
              <a:t>38</a:t>
            </a:r>
            <a:r>
              <a:rPr lang="zh-CN" altLang="en-US" dirty="0"/>
              <a:t>，</a:t>
            </a:r>
            <a:r>
              <a:rPr lang="en-US" altLang="zh-CN" dirty="0"/>
              <a:t>62</a:t>
            </a:r>
            <a:r>
              <a:rPr lang="zh-CN" altLang="en-US" dirty="0"/>
              <a:t>，</a:t>
            </a:r>
            <a:r>
              <a:rPr lang="en-US" altLang="zh-CN" dirty="0"/>
              <a:t>20)</a:t>
            </a:r>
            <a:r>
              <a:rPr lang="zh-CN" altLang="en-US" dirty="0"/>
              <a:t>。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43310"/>
              </p:ext>
            </p:extLst>
          </p:nvPr>
        </p:nvGraphicFramePr>
        <p:xfrm>
          <a:off x="1405635" y="1901178"/>
          <a:ext cx="4714912" cy="29667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5893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3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3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3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93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93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93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893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525252"/>
                          </a:solidFill>
                          <a:latin typeface="Consolas" pitchFamily="49" charset="0"/>
                          <a:cs typeface="Consolas" pitchFamily="49" charset="0"/>
                        </a:rPr>
                        <a:t>9</a:t>
                      </a:r>
                      <a:endParaRPr lang="zh-CN" altLang="en-US" b="1" dirty="0">
                        <a:solidFill>
                          <a:srgbClr val="525252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525252"/>
                          </a:solidFill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lang="zh-CN" altLang="en-US" b="1" dirty="0">
                        <a:solidFill>
                          <a:srgbClr val="525252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525252"/>
                          </a:solidFill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lang="zh-CN" altLang="en-US" b="1" dirty="0">
                        <a:solidFill>
                          <a:srgbClr val="525252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525252"/>
                          </a:solidFill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zh-CN" altLang="en-US" b="1" dirty="0">
                        <a:solidFill>
                          <a:srgbClr val="525252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525252"/>
                          </a:solidFill>
                          <a:latin typeface="Consolas" pitchFamily="49" charset="0"/>
                          <a:cs typeface="Consolas" pitchFamily="49" charset="0"/>
                        </a:rPr>
                        <a:t>7</a:t>
                      </a:r>
                      <a:endParaRPr lang="zh-CN" altLang="en-US" b="1" dirty="0">
                        <a:solidFill>
                          <a:srgbClr val="525252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525252"/>
                          </a:solidFill>
                          <a:latin typeface="Consolas" pitchFamily="49" charset="0"/>
                          <a:cs typeface="Consolas" pitchFamily="49" charset="0"/>
                        </a:rPr>
                        <a:t>6</a:t>
                      </a:r>
                      <a:endParaRPr lang="zh-CN" altLang="en-US" b="1" dirty="0">
                        <a:solidFill>
                          <a:srgbClr val="525252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29803"/>
                          </a:solidFill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zh-CN" altLang="en-US" b="1" dirty="0">
                        <a:solidFill>
                          <a:srgbClr val="F29803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29803"/>
                          </a:solidFill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lang="zh-CN" altLang="en-US" b="1" dirty="0">
                        <a:solidFill>
                          <a:srgbClr val="F29803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525252"/>
                          </a:solidFill>
                          <a:latin typeface="Consolas" pitchFamily="49" charset="0"/>
                          <a:cs typeface="Consolas" pitchFamily="49" charset="0"/>
                        </a:rPr>
                        <a:t>9</a:t>
                      </a:r>
                      <a:endParaRPr lang="zh-CN" altLang="en-US" b="1" dirty="0">
                        <a:solidFill>
                          <a:srgbClr val="525252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525252"/>
                          </a:solidFill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lang="zh-CN" altLang="en-US" b="1" dirty="0">
                        <a:solidFill>
                          <a:srgbClr val="525252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525252"/>
                          </a:solidFill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lang="zh-CN" altLang="en-US" b="1" dirty="0">
                        <a:solidFill>
                          <a:srgbClr val="525252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525252"/>
                          </a:solidFill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lang="zh-CN" altLang="en-US" b="1" dirty="0">
                        <a:solidFill>
                          <a:srgbClr val="525252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525252"/>
                          </a:solidFill>
                          <a:latin typeface="Consolas" pitchFamily="49" charset="0"/>
                          <a:cs typeface="Consolas" pitchFamily="49" charset="0"/>
                        </a:rPr>
                        <a:t>6</a:t>
                      </a:r>
                      <a:endParaRPr lang="zh-CN" altLang="en-US" b="1" dirty="0">
                        <a:solidFill>
                          <a:srgbClr val="525252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525252"/>
                          </a:solidFill>
                          <a:latin typeface="Consolas" pitchFamily="49" charset="0"/>
                          <a:cs typeface="Consolas" pitchFamily="49" charset="0"/>
                        </a:rPr>
                        <a:t>8</a:t>
                      </a:r>
                      <a:endParaRPr lang="zh-CN" altLang="en-US" b="1" dirty="0">
                        <a:solidFill>
                          <a:srgbClr val="525252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29803"/>
                          </a:solidFill>
                          <a:latin typeface="Consolas" pitchFamily="49" charset="0"/>
                          <a:cs typeface="Consolas" pitchFamily="49" charset="0"/>
                        </a:rPr>
                        <a:t>7</a:t>
                      </a:r>
                      <a:endParaRPr lang="zh-CN" altLang="en-US" b="1" dirty="0">
                        <a:solidFill>
                          <a:srgbClr val="F29803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29803"/>
                          </a:solidFill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  <a:endParaRPr lang="zh-CN" altLang="en-US" b="1" dirty="0">
                        <a:solidFill>
                          <a:srgbClr val="F29803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525252"/>
                          </a:solidFill>
                          <a:latin typeface="Consolas" pitchFamily="49" charset="0"/>
                          <a:cs typeface="Consolas" pitchFamily="49" charset="0"/>
                        </a:rPr>
                        <a:t>9</a:t>
                      </a:r>
                      <a:endParaRPr lang="zh-CN" altLang="en-US" b="1" dirty="0">
                        <a:solidFill>
                          <a:srgbClr val="525252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525252"/>
                          </a:solidFill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lang="zh-CN" altLang="en-US" b="1" dirty="0">
                        <a:solidFill>
                          <a:srgbClr val="525252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525252"/>
                          </a:solidFill>
                          <a:latin typeface="Consolas" pitchFamily="49" charset="0"/>
                          <a:cs typeface="Consolas" pitchFamily="49" charset="0"/>
                        </a:rPr>
                        <a:t>7</a:t>
                      </a:r>
                      <a:endParaRPr lang="zh-CN" altLang="en-US" b="1" dirty="0">
                        <a:solidFill>
                          <a:srgbClr val="525252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525252"/>
                          </a:solidFill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lang="zh-CN" altLang="en-US" b="1" dirty="0">
                        <a:solidFill>
                          <a:srgbClr val="525252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525252"/>
                          </a:solidFill>
                          <a:latin typeface="Consolas" pitchFamily="49" charset="0"/>
                          <a:cs typeface="Consolas" pitchFamily="49" charset="0"/>
                        </a:rPr>
                        <a:t>9</a:t>
                      </a:r>
                      <a:endParaRPr lang="zh-CN" altLang="en-US" b="1" dirty="0">
                        <a:solidFill>
                          <a:srgbClr val="525252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525252"/>
                          </a:solidFill>
                          <a:latin typeface="Consolas" pitchFamily="49" charset="0"/>
                          <a:cs typeface="Consolas" pitchFamily="49" charset="0"/>
                        </a:rPr>
                        <a:t>6</a:t>
                      </a:r>
                      <a:endParaRPr lang="zh-CN" altLang="en-US" b="1" dirty="0">
                        <a:solidFill>
                          <a:srgbClr val="525252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29803"/>
                          </a:solidFill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lang="zh-CN" altLang="en-US" b="1" dirty="0">
                        <a:solidFill>
                          <a:srgbClr val="F29803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29803"/>
                          </a:solidFill>
                          <a:latin typeface="Consolas" pitchFamily="49" charset="0"/>
                          <a:cs typeface="Consolas" pitchFamily="49" charset="0"/>
                        </a:rPr>
                        <a:t>8</a:t>
                      </a:r>
                      <a:endParaRPr lang="zh-CN" altLang="en-US" b="1" dirty="0">
                        <a:solidFill>
                          <a:srgbClr val="F29803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525252"/>
                          </a:solidFill>
                          <a:latin typeface="Consolas" pitchFamily="49" charset="0"/>
                          <a:cs typeface="Consolas" pitchFamily="49" charset="0"/>
                        </a:rPr>
                        <a:t>9</a:t>
                      </a:r>
                      <a:endParaRPr lang="zh-CN" altLang="en-US" b="1" dirty="0">
                        <a:solidFill>
                          <a:srgbClr val="525252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525252"/>
                          </a:solidFill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lang="zh-CN" altLang="en-US" b="1" dirty="0">
                        <a:solidFill>
                          <a:srgbClr val="525252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525252"/>
                          </a:solidFill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lang="zh-CN" altLang="en-US" b="1" dirty="0">
                        <a:solidFill>
                          <a:srgbClr val="525252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525252"/>
                          </a:solidFill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lang="zh-CN" altLang="en-US" b="1" dirty="0">
                        <a:solidFill>
                          <a:srgbClr val="525252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525252"/>
                          </a:solidFill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lang="zh-CN" altLang="en-US" b="1" dirty="0">
                        <a:solidFill>
                          <a:srgbClr val="525252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525252"/>
                          </a:solidFill>
                          <a:latin typeface="Consolas" pitchFamily="49" charset="0"/>
                          <a:cs typeface="Consolas" pitchFamily="49" charset="0"/>
                        </a:rPr>
                        <a:t>6</a:t>
                      </a:r>
                      <a:endParaRPr lang="zh-CN" altLang="en-US" b="1" dirty="0">
                        <a:solidFill>
                          <a:srgbClr val="525252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29803"/>
                          </a:solidFill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lang="zh-CN" altLang="en-US" b="1" dirty="0">
                        <a:solidFill>
                          <a:srgbClr val="F29803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29803"/>
                          </a:solidFill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lang="zh-CN" altLang="en-US" b="1" dirty="0">
                        <a:solidFill>
                          <a:srgbClr val="F29803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525252"/>
                          </a:solidFill>
                          <a:latin typeface="Consolas" pitchFamily="49" charset="0"/>
                          <a:cs typeface="Consolas" pitchFamily="49" charset="0"/>
                        </a:rPr>
                        <a:t>9</a:t>
                      </a:r>
                      <a:endParaRPr lang="zh-CN" altLang="en-US" b="1" dirty="0">
                        <a:solidFill>
                          <a:srgbClr val="525252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525252"/>
                          </a:solidFill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lang="zh-CN" altLang="en-US" b="1" dirty="0">
                        <a:solidFill>
                          <a:srgbClr val="525252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525252"/>
                          </a:solidFill>
                          <a:latin typeface="Consolas" pitchFamily="49" charset="0"/>
                          <a:cs typeface="Consolas" pitchFamily="49" charset="0"/>
                        </a:rPr>
                        <a:t>7</a:t>
                      </a:r>
                      <a:endParaRPr lang="zh-CN" altLang="en-US" b="1" dirty="0">
                        <a:solidFill>
                          <a:srgbClr val="525252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525252"/>
                          </a:solidFill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zh-CN" altLang="en-US" b="1" dirty="0">
                        <a:solidFill>
                          <a:srgbClr val="525252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525252"/>
                          </a:solidFill>
                          <a:latin typeface="Consolas" pitchFamily="49" charset="0"/>
                          <a:cs typeface="Consolas" pitchFamily="49" charset="0"/>
                        </a:rPr>
                        <a:t>6</a:t>
                      </a:r>
                      <a:endParaRPr lang="zh-CN" altLang="en-US" b="1" dirty="0">
                        <a:solidFill>
                          <a:srgbClr val="525252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525252"/>
                          </a:solidFill>
                          <a:latin typeface="Consolas" pitchFamily="49" charset="0"/>
                          <a:cs typeface="Consolas" pitchFamily="49" charset="0"/>
                        </a:rPr>
                        <a:t>8</a:t>
                      </a:r>
                      <a:endParaRPr lang="zh-CN" altLang="en-US" b="1" dirty="0">
                        <a:solidFill>
                          <a:srgbClr val="525252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29803"/>
                          </a:solidFill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zh-CN" altLang="en-US" b="1" dirty="0">
                        <a:solidFill>
                          <a:srgbClr val="F29803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29803"/>
                          </a:solidFill>
                          <a:latin typeface="Consolas" pitchFamily="49" charset="0"/>
                          <a:cs typeface="Consolas" pitchFamily="49" charset="0"/>
                        </a:rPr>
                        <a:t>6</a:t>
                      </a:r>
                      <a:endParaRPr lang="zh-CN" altLang="en-US" b="1" dirty="0">
                        <a:solidFill>
                          <a:srgbClr val="F29803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525252"/>
                          </a:solidFill>
                          <a:latin typeface="Consolas" pitchFamily="49" charset="0"/>
                          <a:cs typeface="Consolas" pitchFamily="49" charset="0"/>
                        </a:rPr>
                        <a:t>9</a:t>
                      </a:r>
                      <a:endParaRPr lang="zh-CN" altLang="en-US" b="1" dirty="0">
                        <a:solidFill>
                          <a:srgbClr val="525252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525252"/>
                          </a:solidFill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lang="zh-CN" altLang="en-US" b="1" dirty="0">
                        <a:solidFill>
                          <a:srgbClr val="525252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525252"/>
                          </a:solidFill>
                          <a:latin typeface="Consolas" pitchFamily="49" charset="0"/>
                          <a:cs typeface="Consolas" pitchFamily="49" charset="0"/>
                        </a:rPr>
                        <a:t>7</a:t>
                      </a:r>
                      <a:endParaRPr lang="zh-CN" altLang="en-US" b="1" dirty="0">
                        <a:solidFill>
                          <a:srgbClr val="525252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525252"/>
                          </a:solidFill>
                          <a:latin typeface="Consolas" pitchFamily="49" charset="0"/>
                          <a:cs typeface="Consolas" pitchFamily="49" charset="0"/>
                        </a:rPr>
                        <a:t>7</a:t>
                      </a:r>
                      <a:endParaRPr lang="zh-CN" altLang="en-US" b="1" dirty="0">
                        <a:solidFill>
                          <a:srgbClr val="525252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525252"/>
                          </a:solidFill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lang="zh-CN" altLang="en-US" b="1" dirty="0">
                        <a:solidFill>
                          <a:srgbClr val="525252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525252"/>
                          </a:solidFill>
                          <a:latin typeface="Consolas" pitchFamily="49" charset="0"/>
                          <a:cs typeface="Consolas" pitchFamily="49" charset="0"/>
                        </a:rPr>
                        <a:t>6</a:t>
                      </a:r>
                      <a:endParaRPr lang="zh-CN" altLang="en-US" b="1" dirty="0">
                        <a:solidFill>
                          <a:srgbClr val="525252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29803"/>
                          </a:solidFill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lang="zh-CN" altLang="en-US" b="1" dirty="0">
                        <a:solidFill>
                          <a:srgbClr val="F29803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29803"/>
                          </a:solidFill>
                          <a:latin typeface="Consolas" pitchFamily="49" charset="0"/>
                          <a:cs typeface="Consolas" pitchFamily="49" charset="0"/>
                        </a:rPr>
                        <a:t>8</a:t>
                      </a:r>
                      <a:endParaRPr lang="zh-CN" altLang="en-US" b="1" dirty="0">
                        <a:solidFill>
                          <a:srgbClr val="F29803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525252"/>
                          </a:solidFill>
                          <a:latin typeface="Consolas" pitchFamily="49" charset="0"/>
                          <a:cs typeface="Consolas" pitchFamily="49" charset="0"/>
                        </a:rPr>
                        <a:t>9</a:t>
                      </a:r>
                      <a:endParaRPr lang="zh-CN" altLang="en-US" b="1" dirty="0">
                        <a:solidFill>
                          <a:srgbClr val="525252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525252"/>
                          </a:solidFill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lang="zh-CN" altLang="en-US" b="1" dirty="0">
                        <a:solidFill>
                          <a:srgbClr val="525252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525252"/>
                          </a:solidFill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lang="zh-CN" altLang="en-US" b="1" dirty="0">
                        <a:solidFill>
                          <a:srgbClr val="525252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525252"/>
                          </a:solidFill>
                          <a:latin typeface="Consolas" pitchFamily="49" charset="0"/>
                          <a:cs typeface="Consolas" pitchFamily="49" charset="0"/>
                        </a:rPr>
                        <a:t>8</a:t>
                      </a:r>
                      <a:endParaRPr lang="zh-CN" altLang="en-US" b="1" dirty="0">
                        <a:solidFill>
                          <a:srgbClr val="525252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525252"/>
                          </a:solidFill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zh-CN" altLang="en-US" b="1" dirty="0">
                        <a:solidFill>
                          <a:srgbClr val="525252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525252"/>
                          </a:solidFill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lang="zh-CN" altLang="en-US" b="1" dirty="0">
                        <a:solidFill>
                          <a:srgbClr val="525252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29803"/>
                          </a:solidFill>
                          <a:latin typeface="Consolas" pitchFamily="49" charset="0"/>
                          <a:cs typeface="Consolas" pitchFamily="49" charset="0"/>
                        </a:rPr>
                        <a:t>6</a:t>
                      </a:r>
                      <a:endParaRPr lang="zh-CN" altLang="en-US" b="1" dirty="0">
                        <a:solidFill>
                          <a:srgbClr val="F29803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29803"/>
                          </a:solidFill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lang="zh-CN" altLang="en-US" b="1" dirty="0">
                        <a:solidFill>
                          <a:srgbClr val="F29803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525252"/>
                          </a:solidFill>
                          <a:latin typeface="Consolas" pitchFamily="49" charset="0"/>
                          <a:cs typeface="Consolas" pitchFamily="49" charset="0"/>
                        </a:rPr>
                        <a:t>9</a:t>
                      </a:r>
                      <a:endParaRPr lang="zh-CN" altLang="en-US" b="1" dirty="0">
                        <a:solidFill>
                          <a:srgbClr val="525252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525252"/>
                          </a:solidFill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lang="zh-CN" altLang="en-US" b="1" dirty="0">
                        <a:solidFill>
                          <a:srgbClr val="525252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525252"/>
                          </a:solidFill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lang="zh-CN" altLang="en-US" b="1" dirty="0">
                        <a:solidFill>
                          <a:srgbClr val="525252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525252"/>
                          </a:solidFill>
                          <a:latin typeface="Consolas" pitchFamily="49" charset="0"/>
                          <a:cs typeface="Consolas" pitchFamily="49" charset="0"/>
                        </a:rPr>
                        <a:t>9</a:t>
                      </a:r>
                      <a:endParaRPr lang="zh-CN" altLang="en-US" b="1" dirty="0">
                        <a:solidFill>
                          <a:srgbClr val="525252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525252"/>
                          </a:solidFill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lang="zh-CN" altLang="en-US" b="1" dirty="0">
                        <a:solidFill>
                          <a:srgbClr val="525252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525252"/>
                          </a:solidFill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lang="zh-CN" altLang="en-US" b="1" dirty="0">
                        <a:solidFill>
                          <a:srgbClr val="525252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29803"/>
                          </a:solidFill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lang="zh-CN" altLang="en-US" b="1" dirty="0">
                        <a:solidFill>
                          <a:srgbClr val="F29803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29803"/>
                          </a:solidFill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zh-CN" altLang="en-US" b="1" dirty="0">
                        <a:solidFill>
                          <a:srgbClr val="F29803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844515"/>
              </p:ext>
            </p:extLst>
          </p:nvPr>
        </p:nvGraphicFramePr>
        <p:xfrm>
          <a:off x="7727897" y="1901178"/>
          <a:ext cx="1178728" cy="29667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5893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3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29803"/>
                          </a:solidFill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zh-CN" altLang="en-US" b="1" dirty="0">
                        <a:solidFill>
                          <a:srgbClr val="F29803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29803"/>
                          </a:solidFill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lang="zh-CN" altLang="en-US" b="1" dirty="0">
                        <a:solidFill>
                          <a:srgbClr val="F29803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solidFill>
                      <a:srgbClr val="F2980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29803"/>
                          </a:solidFill>
                          <a:latin typeface="Consolas" pitchFamily="49" charset="0"/>
                          <a:cs typeface="Consolas" pitchFamily="49" charset="0"/>
                        </a:rPr>
                        <a:t>7</a:t>
                      </a:r>
                      <a:endParaRPr lang="zh-CN" altLang="en-US" b="1" dirty="0">
                        <a:solidFill>
                          <a:srgbClr val="F29803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29803"/>
                          </a:solidFill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  <a:endParaRPr lang="zh-CN" altLang="en-US" b="1" dirty="0">
                        <a:solidFill>
                          <a:srgbClr val="F29803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solidFill>
                      <a:srgbClr val="F2980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29803"/>
                          </a:solidFill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lang="zh-CN" altLang="en-US" b="1" dirty="0">
                        <a:solidFill>
                          <a:srgbClr val="F29803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29803"/>
                          </a:solidFill>
                          <a:latin typeface="Consolas" pitchFamily="49" charset="0"/>
                          <a:cs typeface="Consolas" pitchFamily="49" charset="0"/>
                        </a:rPr>
                        <a:t>8</a:t>
                      </a:r>
                      <a:endParaRPr lang="zh-CN" altLang="en-US" b="1" dirty="0">
                        <a:solidFill>
                          <a:srgbClr val="F29803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solidFill>
                      <a:srgbClr val="F2980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29803"/>
                          </a:solidFill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lang="zh-CN" altLang="en-US" b="1" dirty="0">
                        <a:solidFill>
                          <a:srgbClr val="F29803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29803"/>
                          </a:solidFill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lang="zh-CN" altLang="en-US" b="1" dirty="0">
                        <a:solidFill>
                          <a:srgbClr val="F29803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solidFill>
                      <a:srgbClr val="F2980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29803"/>
                          </a:solidFill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zh-CN" altLang="en-US" b="1" dirty="0">
                        <a:solidFill>
                          <a:srgbClr val="F29803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29803"/>
                          </a:solidFill>
                          <a:latin typeface="Consolas" pitchFamily="49" charset="0"/>
                          <a:cs typeface="Consolas" pitchFamily="49" charset="0"/>
                        </a:rPr>
                        <a:t>6</a:t>
                      </a:r>
                      <a:endParaRPr lang="zh-CN" altLang="en-US" b="1" dirty="0">
                        <a:solidFill>
                          <a:srgbClr val="F29803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solidFill>
                      <a:srgbClr val="F2980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29803"/>
                          </a:solidFill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lang="zh-CN" altLang="en-US" b="1" dirty="0">
                        <a:solidFill>
                          <a:srgbClr val="F29803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29803"/>
                          </a:solidFill>
                          <a:latin typeface="Consolas" pitchFamily="49" charset="0"/>
                          <a:cs typeface="Consolas" pitchFamily="49" charset="0"/>
                        </a:rPr>
                        <a:t>8</a:t>
                      </a:r>
                      <a:endParaRPr lang="zh-CN" altLang="en-US" b="1" dirty="0">
                        <a:solidFill>
                          <a:srgbClr val="F29803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solidFill>
                      <a:srgbClr val="F2980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29803"/>
                          </a:solidFill>
                          <a:latin typeface="Consolas" pitchFamily="49" charset="0"/>
                          <a:cs typeface="Consolas" pitchFamily="49" charset="0"/>
                        </a:rPr>
                        <a:t>6</a:t>
                      </a:r>
                      <a:endParaRPr lang="zh-CN" altLang="en-US" b="1" dirty="0">
                        <a:solidFill>
                          <a:srgbClr val="F29803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29803"/>
                          </a:solidFill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lang="zh-CN" altLang="en-US" b="1" dirty="0">
                        <a:solidFill>
                          <a:srgbClr val="F29803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solidFill>
                      <a:srgbClr val="F2980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29803"/>
                          </a:solidFill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lang="zh-CN" altLang="en-US" b="1" dirty="0">
                        <a:solidFill>
                          <a:srgbClr val="F29803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29803"/>
                          </a:solidFill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zh-CN" altLang="en-US" b="1" dirty="0">
                        <a:solidFill>
                          <a:srgbClr val="F29803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solidFill>
                      <a:srgbClr val="F2980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816155" y="1548824"/>
            <a:ext cx="1857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关键字</a:t>
            </a:r>
          </a:p>
        </p:txBody>
      </p:sp>
      <p:grpSp>
        <p:nvGrpSpPr>
          <p:cNvPr id="2" name="组合 8"/>
          <p:cNvGrpSpPr/>
          <p:nvPr/>
        </p:nvGrpSpPr>
        <p:grpSpPr>
          <a:xfrm>
            <a:off x="6352718" y="2188212"/>
            <a:ext cx="1143008" cy="1928826"/>
            <a:chOff x="5786446" y="1214422"/>
            <a:chExt cx="1143008" cy="1928826"/>
          </a:xfrm>
        </p:grpSpPr>
        <p:sp>
          <p:nvSpPr>
            <p:cNvPr id="6" name="右箭头 5"/>
            <p:cNvSpPr/>
            <p:nvPr/>
          </p:nvSpPr>
          <p:spPr>
            <a:xfrm>
              <a:off x="5786446" y="2857496"/>
              <a:ext cx="1143008" cy="285752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037271" y="1214422"/>
              <a:ext cx="677108" cy="164307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zh-CN" altLang="en-US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取</a:t>
              </a:r>
              <a:r>
                <a:rPr kumimoji="1" lang="zh-CN" altLang="en-US" sz="1600" dirty="0">
                  <a:solidFill>
                    <a:srgbClr val="F2980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最后两位</a:t>
              </a:r>
              <a:r>
                <a:rPr kumimoji="1" lang="zh-CN" altLang="en-US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作为哈希地址</a:t>
              </a:r>
              <a:endPara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</p:grpSp>
      <p:sp>
        <p:nvSpPr>
          <p:cNvPr id="11" name="右弧形箭头 10"/>
          <p:cNvSpPr/>
          <p:nvPr/>
        </p:nvSpPr>
        <p:spPr>
          <a:xfrm>
            <a:off x="8120807" y="4939906"/>
            <a:ext cx="285752" cy="726920"/>
          </a:xfrm>
          <a:prstGeom prst="curvedLeftArrow">
            <a:avLst/>
          </a:prstGeom>
          <a:solidFill>
            <a:srgbClr val="F29803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9" name="组合 15"/>
          <p:cNvGrpSpPr/>
          <p:nvPr/>
        </p:nvGrpSpPr>
        <p:grpSpPr>
          <a:xfrm>
            <a:off x="1880051" y="5855392"/>
            <a:ext cx="6572296" cy="596682"/>
            <a:chOff x="1357290" y="5832144"/>
            <a:chExt cx="6572296" cy="596682"/>
          </a:xfrm>
        </p:grpSpPr>
        <p:sp>
          <p:nvSpPr>
            <p:cNvPr id="12" name="圆角矩形 11"/>
            <p:cNvSpPr/>
            <p:nvPr/>
          </p:nvSpPr>
          <p:spPr>
            <a:xfrm>
              <a:off x="1357290" y="5857892"/>
              <a:ext cx="2071702" cy="57093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大数值范围</a:t>
              </a: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5857884" y="5857892"/>
              <a:ext cx="2071702" cy="57093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小数值范围</a:t>
              </a:r>
            </a:p>
          </p:txBody>
        </p:sp>
        <p:sp>
          <p:nvSpPr>
            <p:cNvPr id="14" name="右箭头 13"/>
            <p:cNvSpPr/>
            <p:nvPr/>
          </p:nvSpPr>
          <p:spPr>
            <a:xfrm>
              <a:off x="3571868" y="6143644"/>
              <a:ext cx="2071702" cy="214314"/>
            </a:xfrm>
            <a:prstGeom prst="rightArrow">
              <a:avLst/>
            </a:prstGeom>
            <a:solidFill>
              <a:srgbClr val="F29803"/>
            </a:solidFill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607587" y="5832144"/>
              <a:ext cx="21431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defRPr>
              </a:lvl1pPr>
            </a:lstStyle>
            <a:p>
              <a:r>
                <a:rPr lang="zh-CN" altLang="en-US" dirty="0"/>
                <a:t>哈希函数</a:t>
              </a:r>
              <a:r>
                <a:rPr lang="en-US" altLang="zh-CN" dirty="0"/>
                <a:t>h(k)</a:t>
              </a:r>
              <a:endParaRPr lang="zh-CN" altLang="en-US" dirty="0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78EF27CE-6737-1A89-5FFE-298B841A2D8D}"/>
              </a:ext>
            </a:extLst>
          </p:cNvPr>
          <p:cNvSpPr txBox="1"/>
          <p:nvPr/>
        </p:nvSpPr>
        <p:spPr>
          <a:xfrm>
            <a:off x="1055440" y="158067"/>
            <a:ext cx="3539752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en-US" altLang="zh-CN" dirty="0"/>
              <a:t>9.4.2 </a:t>
            </a:r>
            <a:r>
              <a:rPr lang="zh-CN" altLang="en-US" dirty="0"/>
              <a:t>哈希函数构造方法</a:t>
            </a:r>
          </a:p>
        </p:txBody>
      </p:sp>
      <p:sp>
        <p:nvSpPr>
          <p:cNvPr id="19" name="Text Box 5">
            <a:extLst>
              <a:ext uri="{FF2B5EF4-FFF2-40B4-BE49-F238E27FC236}">
                <a16:creationId xmlns:a16="http://schemas.microsoft.com/office/drawing/2014/main" id="{49EE52B9-A7D7-502D-2286-D3DE3939A8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5440" y="885870"/>
            <a:ext cx="22811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marR="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en-US" altLang="zh-CN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3</a:t>
            </a:r>
            <a:r>
              <a:rPr lang="zh-CN" altLang="en-US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、数字分析法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F0E0D022-A4B6-B70E-A3C0-AA898CF61F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62" r="18031"/>
          <a:stretch/>
        </p:blipFill>
        <p:spPr>
          <a:xfrm>
            <a:off x="8215495" y="1554961"/>
            <a:ext cx="3785161" cy="5080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2" grpId="0"/>
      <p:bldP spid="7" grpId="0"/>
      <p:bldP spid="11" grpId="0" animBg="1"/>
      <p:bldP spid="17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id="{0DF2704F-586E-4BD8-CAA9-BA0B09BF69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22973" y="2435034"/>
            <a:ext cx="3813587" cy="3813587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5AB6E9E4-693E-1400-2C36-33E21318210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16" t="11172" r="10035" b="12388"/>
          <a:stretch/>
        </p:blipFill>
        <p:spPr>
          <a:xfrm>
            <a:off x="1601116" y="764704"/>
            <a:ext cx="5749575" cy="56166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30001" y="3006162"/>
            <a:ext cx="5012060" cy="2790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zh-CN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下列关于哈希函数的说法正确的是</a:t>
            </a:r>
            <a:r>
              <a:rPr lang="zh-CN" altLang="en-US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（   ）</a:t>
            </a:r>
            <a:r>
              <a:rPr lang="zh-CN" altLang="zh-CN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A.</a:t>
            </a:r>
            <a:r>
              <a:rPr lang="zh-CN" altLang="zh-CN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哈希函数越复杂越好</a:t>
            </a: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B.</a:t>
            </a:r>
            <a:r>
              <a:rPr lang="zh-CN" altLang="zh-CN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哈希函数越简单越好</a:t>
            </a: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C.</a:t>
            </a:r>
            <a:r>
              <a:rPr lang="zh-CN" altLang="zh-CN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用除余法构造的哈希函数是最好的</a:t>
            </a: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D.</a:t>
            </a:r>
            <a:r>
              <a:rPr lang="zh-CN" altLang="zh-CN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在冲突尽可能少的情况下，哈希函数越简单越好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71D69B4-BE04-5C80-DE95-D963084514D0}"/>
              </a:ext>
            </a:extLst>
          </p:cNvPr>
          <p:cNvSpPr txBox="1"/>
          <p:nvPr/>
        </p:nvSpPr>
        <p:spPr>
          <a:xfrm>
            <a:off x="1064257" y="158067"/>
            <a:ext cx="2079415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dirty="0"/>
              <a:t>哈希函数示例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41312" y="3059135"/>
            <a:ext cx="1143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zh-CN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答：</a:t>
            </a:r>
            <a:r>
              <a:rPr lang="en-US" altLang="zh-CN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D</a:t>
            </a:r>
            <a:endParaRPr lang="zh-CN" altLang="zh-CN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2"/>
          <p:cNvSpPr txBox="1">
            <a:spLocks noChangeArrowheads="1"/>
          </p:cNvSpPr>
          <p:nvPr/>
        </p:nvSpPr>
        <p:spPr bwMode="auto">
          <a:xfrm>
            <a:off x="3976652" y="2219117"/>
            <a:ext cx="5020412" cy="1204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16000" indent="-216000" algn="just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kumimoji="1" lang="en-US" altLang="zh-CN" sz="160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n</a:t>
            </a:r>
            <a:r>
              <a:rPr kumimoji="1"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=11</a:t>
            </a:r>
            <a:r>
              <a:rPr kumimoji="1"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，</a:t>
            </a:r>
            <a:r>
              <a:rPr kumimoji="1" lang="en-US" altLang="zh-CN" sz="160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m</a:t>
            </a:r>
            <a:r>
              <a:rPr kumimoji="1"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=13</a:t>
            </a:r>
            <a:r>
              <a:rPr kumimoji="1"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，设计除留余数法的哈希函数为：</a:t>
            </a:r>
          </a:p>
          <a:p>
            <a:pPr marL="216000" indent="-216000" algn="just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h(</a:t>
            </a:r>
            <a:r>
              <a:rPr kumimoji="1" lang="en-US" altLang="zh-CN" sz="160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k</a:t>
            </a:r>
            <a:r>
              <a:rPr kumimoji="1"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)=</a:t>
            </a:r>
            <a:r>
              <a:rPr kumimoji="1" lang="en-US" altLang="zh-CN" sz="160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k</a:t>
            </a:r>
            <a:r>
              <a:rPr kumimoji="1"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 mod </a:t>
            </a:r>
            <a:r>
              <a:rPr kumimoji="1" lang="en-US" altLang="zh-CN" sz="160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p</a:t>
            </a:r>
          </a:p>
          <a:p>
            <a:pPr marL="216000" indent="-216000" algn="just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kumimoji="1" lang="en-US" altLang="zh-CN" sz="160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p</a:t>
            </a:r>
            <a:r>
              <a:rPr kumimoji="1"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应为小于等于</a:t>
            </a:r>
            <a:r>
              <a:rPr kumimoji="1" lang="en-US" altLang="zh-CN" sz="160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m</a:t>
            </a:r>
            <a:r>
              <a:rPr kumimoji="1"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的素数，设</a:t>
            </a:r>
            <a:r>
              <a:rPr kumimoji="1" lang="en-US" altLang="zh-CN" sz="160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p=</a:t>
            </a:r>
            <a:r>
              <a:rPr kumimoji="1"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13</a:t>
            </a:r>
            <a:r>
              <a:rPr kumimoji="1"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。</a:t>
            </a:r>
          </a:p>
        </p:txBody>
      </p:sp>
      <p:sp>
        <p:nvSpPr>
          <p:cNvPr id="62467" name="Text Box 3"/>
          <p:cNvSpPr txBox="1">
            <a:spLocks noChangeArrowheads="1"/>
          </p:cNvSpPr>
          <p:nvPr/>
        </p:nvSpPr>
        <p:spPr bwMode="auto">
          <a:xfrm>
            <a:off x="1991544" y="1124744"/>
            <a:ext cx="8301664" cy="804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algn="just">
              <a:lnSpc>
                <a:spcPts val="3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【</a:t>
            </a:r>
            <a:r>
              <a:rPr kumimoji="1"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例</a:t>
            </a:r>
            <a:r>
              <a:rPr kumimoji="1" lang="en-US" altLang="zh-CN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9.9】</a:t>
            </a:r>
            <a:r>
              <a:rPr kumimoji="1"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假设哈希表长度</a:t>
            </a:r>
            <a:r>
              <a:rPr kumimoji="1" lang="en-US" altLang="zh-CN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m</a:t>
            </a:r>
            <a:r>
              <a:rPr kumimoji="1"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=13</a:t>
            </a:r>
            <a:r>
              <a:rPr kumimoji="1"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，采用除留余数法哈希函数建立如下关键字集合的哈希表</a:t>
            </a:r>
            <a:r>
              <a:rPr kumimoji="1"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Wingdings" pitchFamily="2" charset="2"/>
              </a:rPr>
              <a:t>(</a:t>
            </a:r>
            <a:r>
              <a:rPr kumimoji="1"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16</a:t>
            </a:r>
            <a:r>
              <a:rPr kumimoji="1"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kumimoji="1"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74</a:t>
            </a:r>
            <a:r>
              <a:rPr kumimoji="1"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kumimoji="1"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60</a:t>
            </a:r>
            <a:r>
              <a:rPr kumimoji="1"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kumimoji="1"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43</a:t>
            </a:r>
            <a:r>
              <a:rPr kumimoji="1"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kumimoji="1"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54</a:t>
            </a:r>
            <a:r>
              <a:rPr kumimoji="1"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kumimoji="1"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90</a:t>
            </a:r>
            <a:r>
              <a:rPr kumimoji="1"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kumimoji="1"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46</a:t>
            </a:r>
            <a:r>
              <a:rPr kumimoji="1"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kumimoji="1"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31</a:t>
            </a:r>
            <a:r>
              <a:rPr kumimoji="1"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kumimoji="1"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29</a:t>
            </a:r>
            <a:r>
              <a:rPr kumimoji="1"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kumimoji="1"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88</a:t>
            </a:r>
            <a:r>
              <a:rPr kumimoji="1"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kumimoji="1"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77)</a:t>
            </a:r>
            <a:r>
              <a:rPr kumimoji="1"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，共</a:t>
            </a:r>
            <a:r>
              <a:rPr kumimoji="1"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11</a:t>
            </a:r>
            <a:r>
              <a:rPr kumimoji="1"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个关键字。</a:t>
            </a:r>
            <a:endParaRPr lang="zh-CN" altLang="en-US" sz="1800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236425" y="2557553"/>
            <a:ext cx="722313" cy="533493"/>
            <a:chOff x="1774825" y="5489593"/>
            <a:chExt cx="722313" cy="533493"/>
          </a:xfrm>
        </p:grpSpPr>
        <p:sp>
          <p:nvSpPr>
            <p:cNvPr id="6" name="Text Box 13"/>
            <p:cNvSpPr>
              <a:spLocks noChangeArrowheads="1"/>
            </p:cNvSpPr>
            <p:nvPr/>
          </p:nvSpPr>
          <p:spPr bwMode="auto">
            <a:xfrm>
              <a:off x="2124075" y="5489593"/>
              <a:ext cx="373063" cy="461963"/>
            </a:xfrm>
            <a:prstGeom prst="rect">
              <a:avLst/>
            </a:prstGeom>
            <a:noFill/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algn="ctr" eaLnBrk="0" hangingPunct="0"/>
              <a:r>
                <a:rPr lang="ru-RU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</a:p>
          </p:txBody>
        </p:sp>
        <p:sp>
          <p:nvSpPr>
            <p:cNvPr id="10" name="AutoShape 8"/>
            <p:cNvSpPr>
              <a:spLocks noChangeArrowheads="1"/>
            </p:cNvSpPr>
            <p:nvPr/>
          </p:nvSpPr>
          <p:spPr bwMode="auto">
            <a:xfrm>
              <a:off x="1774825" y="5518173"/>
              <a:ext cx="544513" cy="504913"/>
            </a:xfrm>
            <a:prstGeom prst="roundRect">
              <a:avLst>
                <a:gd name="adj" fmla="val 8380"/>
              </a:avLst>
            </a:prstGeom>
            <a:solidFill>
              <a:srgbClr val="F29803"/>
            </a:solidFill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wrap="none" anchor="ctr"/>
            <a:lstStyle/>
            <a:p>
              <a:pPr marL="342900" indent="-342900"/>
              <a:r>
                <a:rPr lang="zh-CN" altLang="en-US" sz="2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解</a:t>
              </a:r>
              <a:endParaRPr lang="ru-RU" altLang="zh-CN" sz="2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8DF29E47-A5AF-18E8-BFBC-E86B11C1910E}"/>
              </a:ext>
            </a:extLst>
          </p:cNvPr>
          <p:cNvSpPr txBox="1"/>
          <p:nvPr/>
        </p:nvSpPr>
        <p:spPr>
          <a:xfrm>
            <a:off x="1064257" y="158067"/>
            <a:ext cx="2079415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dirty="0"/>
              <a:t>哈希函数示例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C1CEAC5-A803-013C-C0D9-C1A7140255DC}"/>
              </a:ext>
            </a:extLst>
          </p:cNvPr>
          <p:cNvSpPr/>
          <p:nvPr/>
        </p:nvSpPr>
        <p:spPr>
          <a:xfrm>
            <a:off x="1847528" y="2154941"/>
            <a:ext cx="8589697" cy="418771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9673A729-02A2-3EB0-B7E8-910533185D72}"/>
              </a:ext>
            </a:extLst>
          </p:cNvPr>
          <p:cNvSpPr txBox="1"/>
          <p:nvPr/>
        </p:nvSpPr>
        <p:spPr>
          <a:xfrm>
            <a:off x="4900779" y="5899357"/>
            <a:ext cx="261481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l">
              <a:defRPr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sz="1800" dirty="0"/>
              <a:t> 注意：</a:t>
            </a:r>
            <a:r>
              <a:rPr lang="zh-CN" altLang="en-US" sz="1800" dirty="0">
                <a:solidFill>
                  <a:srgbClr val="F29803"/>
                </a:solidFill>
              </a:rPr>
              <a:t>存在哈希冲突</a:t>
            </a:r>
            <a:r>
              <a:rPr lang="zh-CN" altLang="en-US" sz="1800" dirty="0"/>
              <a:t>。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93A5213-9B02-352F-82EB-EC76159D8200}"/>
              </a:ext>
            </a:extLst>
          </p:cNvPr>
          <p:cNvSpPr/>
          <p:nvPr/>
        </p:nvSpPr>
        <p:spPr>
          <a:xfrm>
            <a:off x="2012288" y="5297569"/>
            <a:ext cx="642942" cy="385765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3333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0C3B0DA6-0E4E-E1EA-0220-D96AD2E3E5A6}"/>
              </a:ext>
            </a:extLst>
          </p:cNvPr>
          <p:cNvSpPr txBox="1"/>
          <p:nvPr/>
        </p:nvSpPr>
        <p:spPr>
          <a:xfrm>
            <a:off x="2140877" y="4891246"/>
            <a:ext cx="3857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0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4BC2C89-99E6-0001-4F46-0BB856345E29}"/>
              </a:ext>
            </a:extLst>
          </p:cNvPr>
          <p:cNvSpPr/>
          <p:nvPr/>
        </p:nvSpPr>
        <p:spPr>
          <a:xfrm>
            <a:off x="2655230" y="5297569"/>
            <a:ext cx="642942" cy="385765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3333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4B937362-E6B0-7FFA-FC33-B6D1288FCF9E}"/>
              </a:ext>
            </a:extLst>
          </p:cNvPr>
          <p:cNvSpPr txBox="1"/>
          <p:nvPr/>
        </p:nvSpPr>
        <p:spPr>
          <a:xfrm>
            <a:off x="2783819" y="4891246"/>
            <a:ext cx="3857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1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F233B92-DE56-583E-8B69-4F239C528685}"/>
              </a:ext>
            </a:extLst>
          </p:cNvPr>
          <p:cNvSpPr/>
          <p:nvPr/>
        </p:nvSpPr>
        <p:spPr>
          <a:xfrm>
            <a:off x="3298172" y="5277011"/>
            <a:ext cx="642942" cy="385765"/>
          </a:xfrm>
          <a:prstGeom prst="rect">
            <a:avLst/>
          </a:prstGeom>
          <a:solidFill>
            <a:srgbClr val="F29803"/>
          </a:solidFill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3333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E39CF968-B804-52C1-B7EE-5CEF4CE6D79D}"/>
              </a:ext>
            </a:extLst>
          </p:cNvPr>
          <p:cNvSpPr txBox="1"/>
          <p:nvPr/>
        </p:nvSpPr>
        <p:spPr>
          <a:xfrm>
            <a:off x="3426761" y="4891246"/>
            <a:ext cx="3857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2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D69D0BC-822B-0CF0-2F99-8425033CD1DD}"/>
              </a:ext>
            </a:extLst>
          </p:cNvPr>
          <p:cNvSpPr/>
          <p:nvPr/>
        </p:nvSpPr>
        <p:spPr>
          <a:xfrm>
            <a:off x="3941114" y="5277011"/>
            <a:ext cx="642942" cy="385765"/>
          </a:xfrm>
          <a:prstGeom prst="rect">
            <a:avLst/>
          </a:prstGeom>
          <a:solidFill>
            <a:srgbClr val="F29803"/>
          </a:solidFill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3333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2C11D585-52DB-B8AE-A953-59DFFE4380FE}"/>
              </a:ext>
            </a:extLst>
          </p:cNvPr>
          <p:cNvSpPr txBox="1"/>
          <p:nvPr/>
        </p:nvSpPr>
        <p:spPr>
          <a:xfrm>
            <a:off x="4069703" y="4891246"/>
            <a:ext cx="3857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3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460D7D1-1D91-966F-3874-5BC594A9888B}"/>
              </a:ext>
            </a:extLst>
          </p:cNvPr>
          <p:cNvSpPr/>
          <p:nvPr/>
        </p:nvSpPr>
        <p:spPr>
          <a:xfrm>
            <a:off x="4584056" y="5277011"/>
            <a:ext cx="642942" cy="385765"/>
          </a:xfrm>
          <a:prstGeom prst="rect">
            <a:avLst/>
          </a:prstGeom>
          <a:solidFill>
            <a:srgbClr val="F29803"/>
          </a:solidFill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3333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2E13248B-A8C1-C771-4CB1-B4FB163E943B}"/>
              </a:ext>
            </a:extLst>
          </p:cNvPr>
          <p:cNvSpPr txBox="1"/>
          <p:nvPr/>
        </p:nvSpPr>
        <p:spPr>
          <a:xfrm>
            <a:off x="4712645" y="4891246"/>
            <a:ext cx="3857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4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CC0EB5B-52E2-5928-70B7-AA982F08E594}"/>
              </a:ext>
            </a:extLst>
          </p:cNvPr>
          <p:cNvSpPr/>
          <p:nvPr/>
        </p:nvSpPr>
        <p:spPr>
          <a:xfrm>
            <a:off x="5226998" y="5277011"/>
            <a:ext cx="642942" cy="385765"/>
          </a:xfrm>
          <a:prstGeom prst="rect">
            <a:avLst/>
          </a:prstGeom>
          <a:solidFill>
            <a:srgbClr val="F29803"/>
          </a:solidFill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3333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63063238-60F1-25FD-AAF3-C12CB6A2DBC3}"/>
              </a:ext>
            </a:extLst>
          </p:cNvPr>
          <p:cNvSpPr txBox="1"/>
          <p:nvPr/>
        </p:nvSpPr>
        <p:spPr>
          <a:xfrm>
            <a:off x="5355587" y="4891246"/>
            <a:ext cx="3857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5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EEAE4FE-577E-F3A1-4A05-FA3EC02BDFBB}"/>
              </a:ext>
            </a:extLst>
          </p:cNvPr>
          <p:cNvSpPr/>
          <p:nvPr/>
        </p:nvSpPr>
        <p:spPr>
          <a:xfrm>
            <a:off x="5869940" y="5297569"/>
            <a:ext cx="642942" cy="385765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3333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TextBox 19">
            <a:extLst>
              <a:ext uri="{FF2B5EF4-FFF2-40B4-BE49-F238E27FC236}">
                <a16:creationId xmlns:a16="http://schemas.microsoft.com/office/drawing/2014/main" id="{D637614D-2E8B-8598-E1D7-C3974B4FF177}"/>
              </a:ext>
            </a:extLst>
          </p:cNvPr>
          <p:cNvSpPr txBox="1"/>
          <p:nvPr/>
        </p:nvSpPr>
        <p:spPr>
          <a:xfrm>
            <a:off x="5998529" y="4891246"/>
            <a:ext cx="3857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6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EE3FEC-DE09-3FD5-9BE3-2BDBB104A530}"/>
              </a:ext>
            </a:extLst>
          </p:cNvPr>
          <p:cNvSpPr/>
          <p:nvPr/>
        </p:nvSpPr>
        <p:spPr>
          <a:xfrm>
            <a:off x="6512882" y="5277011"/>
            <a:ext cx="642942" cy="385765"/>
          </a:xfrm>
          <a:prstGeom prst="rect">
            <a:avLst/>
          </a:prstGeom>
          <a:solidFill>
            <a:srgbClr val="F29803"/>
          </a:solidFill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3333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C37D5635-77D6-0F09-CF0B-1BAFED244DF0}"/>
              </a:ext>
            </a:extLst>
          </p:cNvPr>
          <p:cNvSpPr txBox="1"/>
          <p:nvPr/>
        </p:nvSpPr>
        <p:spPr>
          <a:xfrm>
            <a:off x="6641471" y="4891246"/>
            <a:ext cx="3857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7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7A6BF85-F7BD-636F-114A-164FB7DE526F}"/>
              </a:ext>
            </a:extLst>
          </p:cNvPr>
          <p:cNvSpPr/>
          <p:nvPr/>
        </p:nvSpPr>
        <p:spPr>
          <a:xfrm>
            <a:off x="7155824" y="5277011"/>
            <a:ext cx="642942" cy="385765"/>
          </a:xfrm>
          <a:prstGeom prst="rect">
            <a:avLst/>
          </a:prstGeom>
          <a:solidFill>
            <a:srgbClr val="F29803"/>
          </a:solidFill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3333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DB0EA81E-8D64-3A5F-AE2F-ABEF302A0E2E}"/>
              </a:ext>
            </a:extLst>
          </p:cNvPr>
          <p:cNvSpPr txBox="1"/>
          <p:nvPr/>
        </p:nvSpPr>
        <p:spPr>
          <a:xfrm>
            <a:off x="7284413" y="4891246"/>
            <a:ext cx="3857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8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FDD5B00-1BB4-1CC1-375D-EF96E24F7EE6}"/>
              </a:ext>
            </a:extLst>
          </p:cNvPr>
          <p:cNvSpPr/>
          <p:nvPr/>
        </p:nvSpPr>
        <p:spPr>
          <a:xfrm>
            <a:off x="7798766" y="5277011"/>
            <a:ext cx="642942" cy="385765"/>
          </a:xfrm>
          <a:prstGeom prst="rect">
            <a:avLst/>
          </a:prstGeom>
          <a:solidFill>
            <a:srgbClr val="F29803"/>
          </a:solidFill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3333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3" name="TextBox 25">
            <a:extLst>
              <a:ext uri="{FF2B5EF4-FFF2-40B4-BE49-F238E27FC236}">
                <a16:creationId xmlns:a16="http://schemas.microsoft.com/office/drawing/2014/main" id="{B4D28597-438C-BA29-69B7-3678F8175012}"/>
              </a:ext>
            </a:extLst>
          </p:cNvPr>
          <p:cNvSpPr txBox="1"/>
          <p:nvPr/>
        </p:nvSpPr>
        <p:spPr>
          <a:xfrm>
            <a:off x="7927355" y="4891246"/>
            <a:ext cx="3857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9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96EB0A7-5F22-AB48-C9EA-F35B0F9D36EA}"/>
              </a:ext>
            </a:extLst>
          </p:cNvPr>
          <p:cNvSpPr/>
          <p:nvPr/>
        </p:nvSpPr>
        <p:spPr>
          <a:xfrm>
            <a:off x="8441708" y="5297569"/>
            <a:ext cx="642942" cy="385765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3333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" name="TextBox 27">
            <a:extLst>
              <a:ext uri="{FF2B5EF4-FFF2-40B4-BE49-F238E27FC236}">
                <a16:creationId xmlns:a16="http://schemas.microsoft.com/office/drawing/2014/main" id="{D8E37A09-9F6E-F265-2EF6-A50EE28D7FA7}"/>
              </a:ext>
            </a:extLst>
          </p:cNvPr>
          <p:cNvSpPr txBox="1"/>
          <p:nvPr/>
        </p:nvSpPr>
        <p:spPr>
          <a:xfrm>
            <a:off x="8570297" y="4891246"/>
            <a:ext cx="3857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10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760D27B6-220D-EAC7-76A4-C6D9E31B01CF}"/>
              </a:ext>
            </a:extLst>
          </p:cNvPr>
          <p:cNvSpPr/>
          <p:nvPr/>
        </p:nvSpPr>
        <p:spPr>
          <a:xfrm>
            <a:off x="9084650" y="5297569"/>
            <a:ext cx="642942" cy="385765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3333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7" name="TextBox 29">
            <a:extLst>
              <a:ext uri="{FF2B5EF4-FFF2-40B4-BE49-F238E27FC236}">
                <a16:creationId xmlns:a16="http://schemas.microsoft.com/office/drawing/2014/main" id="{570329D6-E5A8-6CEC-30F2-71186E2BF823}"/>
              </a:ext>
            </a:extLst>
          </p:cNvPr>
          <p:cNvSpPr txBox="1"/>
          <p:nvPr/>
        </p:nvSpPr>
        <p:spPr>
          <a:xfrm>
            <a:off x="9213239" y="4891246"/>
            <a:ext cx="3857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11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5096AEF-300E-E2E8-2F79-1763786BA6F9}"/>
              </a:ext>
            </a:extLst>
          </p:cNvPr>
          <p:cNvSpPr/>
          <p:nvPr/>
        </p:nvSpPr>
        <p:spPr>
          <a:xfrm>
            <a:off x="9727592" y="5277011"/>
            <a:ext cx="642942" cy="385765"/>
          </a:xfrm>
          <a:prstGeom prst="rect">
            <a:avLst/>
          </a:prstGeom>
          <a:solidFill>
            <a:srgbClr val="F29803"/>
          </a:solidFill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3333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9" name="TextBox 31">
            <a:extLst>
              <a:ext uri="{FF2B5EF4-FFF2-40B4-BE49-F238E27FC236}">
                <a16:creationId xmlns:a16="http://schemas.microsoft.com/office/drawing/2014/main" id="{6A6179A5-0A11-9EED-62C1-E825F282901A}"/>
              </a:ext>
            </a:extLst>
          </p:cNvPr>
          <p:cNvSpPr txBox="1"/>
          <p:nvPr/>
        </p:nvSpPr>
        <p:spPr>
          <a:xfrm>
            <a:off x="9856181" y="4891246"/>
            <a:ext cx="3857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12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0" name="TextBox 33">
            <a:extLst>
              <a:ext uri="{FF2B5EF4-FFF2-40B4-BE49-F238E27FC236}">
                <a16:creationId xmlns:a16="http://schemas.microsoft.com/office/drawing/2014/main" id="{39BDE6C4-39F6-8A3E-C54F-8B6BC8CB69E5}"/>
              </a:ext>
            </a:extLst>
          </p:cNvPr>
          <p:cNvSpPr txBox="1"/>
          <p:nvPr/>
        </p:nvSpPr>
        <p:spPr>
          <a:xfrm>
            <a:off x="3236424" y="3645268"/>
            <a:ext cx="579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关键字：</a:t>
            </a:r>
            <a:r>
              <a:rPr kumimoji="1"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16  74  60  43  54  90  46  31  29  88  77</a:t>
            </a:r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41" name="TextBox 34">
            <a:extLst>
              <a:ext uri="{FF2B5EF4-FFF2-40B4-BE49-F238E27FC236}">
                <a16:creationId xmlns:a16="http://schemas.microsoft.com/office/drawing/2014/main" id="{15587DA4-DD8E-AA99-91E1-AF9F1345F6EB}"/>
              </a:ext>
            </a:extLst>
          </p:cNvPr>
          <p:cNvSpPr txBox="1"/>
          <p:nvPr/>
        </p:nvSpPr>
        <p:spPr>
          <a:xfrm>
            <a:off x="5415291" y="4480213"/>
            <a:ext cx="17145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h(16)=3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2" name="TextBox 35">
            <a:extLst>
              <a:ext uri="{FF2B5EF4-FFF2-40B4-BE49-F238E27FC236}">
                <a16:creationId xmlns:a16="http://schemas.microsoft.com/office/drawing/2014/main" id="{41229747-8AD2-370B-1B24-A8DD4DF9E0F0}"/>
              </a:ext>
            </a:extLst>
          </p:cNvPr>
          <p:cNvSpPr txBox="1"/>
          <p:nvPr/>
        </p:nvSpPr>
        <p:spPr>
          <a:xfrm>
            <a:off x="5415291" y="4480213"/>
            <a:ext cx="17145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h(74)=9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" name="TextBox 36">
            <a:extLst>
              <a:ext uri="{FF2B5EF4-FFF2-40B4-BE49-F238E27FC236}">
                <a16:creationId xmlns:a16="http://schemas.microsoft.com/office/drawing/2014/main" id="{715514FA-4C49-912D-139B-D881E2562EE7}"/>
              </a:ext>
            </a:extLst>
          </p:cNvPr>
          <p:cNvSpPr txBox="1"/>
          <p:nvPr/>
        </p:nvSpPr>
        <p:spPr>
          <a:xfrm>
            <a:off x="5415291" y="4480213"/>
            <a:ext cx="17145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h(60)=8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4" name="TextBox 37">
            <a:extLst>
              <a:ext uri="{FF2B5EF4-FFF2-40B4-BE49-F238E27FC236}">
                <a16:creationId xmlns:a16="http://schemas.microsoft.com/office/drawing/2014/main" id="{D3ECCAE5-C7A6-93AB-38ED-9A5AF45D9C91}"/>
              </a:ext>
            </a:extLst>
          </p:cNvPr>
          <p:cNvSpPr txBox="1"/>
          <p:nvPr/>
        </p:nvSpPr>
        <p:spPr>
          <a:xfrm>
            <a:off x="5415291" y="4480213"/>
            <a:ext cx="17145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h(43)=4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5" name="TextBox 38">
            <a:extLst>
              <a:ext uri="{FF2B5EF4-FFF2-40B4-BE49-F238E27FC236}">
                <a16:creationId xmlns:a16="http://schemas.microsoft.com/office/drawing/2014/main" id="{A7AE7BCB-332D-1476-1962-EE8CB83FDE30}"/>
              </a:ext>
            </a:extLst>
          </p:cNvPr>
          <p:cNvSpPr txBox="1"/>
          <p:nvPr/>
        </p:nvSpPr>
        <p:spPr>
          <a:xfrm>
            <a:off x="5415291" y="4480213"/>
            <a:ext cx="17145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h(54)=2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6" name="TextBox 39">
            <a:extLst>
              <a:ext uri="{FF2B5EF4-FFF2-40B4-BE49-F238E27FC236}">
                <a16:creationId xmlns:a16="http://schemas.microsoft.com/office/drawing/2014/main" id="{2D24E6DA-3B31-3659-C2D8-073DF2E95D76}"/>
              </a:ext>
            </a:extLst>
          </p:cNvPr>
          <p:cNvSpPr txBox="1"/>
          <p:nvPr/>
        </p:nvSpPr>
        <p:spPr>
          <a:xfrm>
            <a:off x="5415291" y="4480213"/>
            <a:ext cx="17145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h(90)=12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7" name="TextBox 40">
            <a:extLst>
              <a:ext uri="{FF2B5EF4-FFF2-40B4-BE49-F238E27FC236}">
                <a16:creationId xmlns:a16="http://schemas.microsoft.com/office/drawing/2014/main" id="{24628AB6-508D-4367-FAB3-6555C438D380}"/>
              </a:ext>
            </a:extLst>
          </p:cNvPr>
          <p:cNvSpPr txBox="1"/>
          <p:nvPr/>
        </p:nvSpPr>
        <p:spPr>
          <a:xfrm>
            <a:off x="5415291" y="4480213"/>
            <a:ext cx="17145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h(46)=7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8" name="TextBox 41">
            <a:extLst>
              <a:ext uri="{FF2B5EF4-FFF2-40B4-BE49-F238E27FC236}">
                <a16:creationId xmlns:a16="http://schemas.microsoft.com/office/drawing/2014/main" id="{D740A8E8-5A15-3EA1-6EAA-0E56CFFAEB51}"/>
              </a:ext>
            </a:extLst>
          </p:cNvPr>
          <p:cNvSpPr txBox="1"/>
          <p:nvPr/>
        </p:nvSpPr>
        <p:spPr>
          <a:xfrm>
            <a:off x="5415291" y="4480213"/>
            <a:ext cx="17145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h(31)=5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" name="TextBox 42">
            <a:extLst>
              <a:ext uri="{FF2B5EF4-FFF2-40B4-BE49-F238E27FC236}">
                <a16:creationId xmlns:a16="http://schemas.microsoft.com/office/drawing/2014/main" id="{1709E069-C730-F8B1-56F1-EDFD909CA7E7}"/>
              </a:ext>
            </a:extLst>
          </p:cNvPr>
          <p:cNvSpPr txBox="1"/>
          <p:nvPr/>
        </p:nvSpPr>
        <p:spPr>
          <a:xfrm>
            <a:off x="5415291" y="4480213"/>
            <a:ext cx="17145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h(29)=3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C25271DC-6A96-CC85-B379-1B73C561D44E}"/>
              </a:ext>
            </a:extLst>
          </p:cNvPr>
          <p:cNvSpPr/>
          <p:nvPr/>
        </p:nvSpPr>
        <p:spPr>
          <a:xfrm>
            <a:off x="3298172" y="5297569"/>
            <a:ext cx="642942" cy="385765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54</a:t>
            </a:r>
            <a:endParaRPr lang="zh-CN" altLang="en-US" sz="20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5887547A-90C7-54F2-30EC-AC673D30CD42}"/>
              </a:ext>
            </a:extLst>
          </p:cNvPr>
          <p:cNvSpPr/>
          <p:nvPr/>
        </p:nvSpPr>
        <p:spPr>
          <a:xfrm>
            <a:off x="3941114" y="5297569"/>
            <a:ext cx="642942" cy="385765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16</a:t>
            </a:r>
            <a:endParaRPr lang="zh-CN" altLang="en-US" sz="20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9EEA4023-3896-721C-5BA7-B474F8091EF0}"/>
              </a:ext>
            </a:extLst>
          </p:cNvPr>
          <p:cNvSpPr/>
          <p:nvPr/>
        </p:nvSpPr>
        <p:spPr>
          <a:xfrm>
            <a:off x="4584056" y="5297569"/>
            <a:ext cx="642942" cy="385765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43</a:t>
            </a:r>
            <a:endParaRPr lang="zh-CN" altLang="en-US" sz="20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F8648C67-1851-1918-D30A-D12FAAB3FD63}"/>
              </a:ext>
            </a:extLst>
          </p:cNvPr>
          <p:cNvSpPr/>
          <p:nvPr/>
        </p:nvSpPr>
        <p:spPr>
          <a:xfrm>
            <a:off x="5226998" y="5297569"/>
            <a:ext cx="642942" cy="385765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31</a:t>
            </a:r>
            <a:endParaRPr lang="zh-CN" altLang="en-US" sz="20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13F5A7C-6710-F44A-683E-69C3EF64CCCE}"/>
              </a:ext>
            </a:extLst>
          </p:cNvPr>
          <p:cNvSpPr/>
          <p:nvPr/>
        </p:nvSpPr>
        <p:spPr>
          <a:xfrm>
            <a:off x="6512882" y="5297569"/>
            <a:ext cx="642942" cy="385765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46</a:t>
            </a:r>
            <a:endParaRPr lang="zh-CN" altLang="en-US" sz="20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89A561E-0510-C959-2CC9-017113DBC20B}"/>
              </a:ext>
            </a:extLst>
          </p:cNvPr>
          <p:cNvSpPr/>
          <p:nvPr/>
        </p:nvSpPr>
        <p:spPr>
          <a:xfrm>
            <a:off x="7155824" y="5297569"/>
            <a:ext cx="642942" cy="385765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60</a:t>
            </a:r>
            <a:endParaRPr lang="zh-CN" altLang="en-US" sz="20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A7C3AB1B-8EF9-E8D5-DE9E-F665DE12C590}"/>
              </a:ext>
            </a:extLst>
          </p:cNvPr>
          <p:cNvSpPr/>
          <p:nvPr/>
        </p:nvSpPr>
        <p:spPr>
          <a:xfrm>
            <a:off x="7798766" y="5297569"/>
            <a:ext cx="642942" cy="385765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74</a:t>
            </a:r>
            <a:endParaRPr lang="zh-CN" altLang="en-US" sz="20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30AD1016-2761-F931-C4C1-7C3F7EBD90D7}"/>
              </a:ext>
            </a:extLst>
          </p:cNvPr>
          <p:cNvSpPr/>
          <p:nvPr/>
        </p:nvSpPr>
        <p:spPr>
          <a:xfrm>
            <a:off x="9727592" y="5297569"/>
            <a:ext cx="642942" cy="385765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90</a:t>
            </a:r>
            <a:endParaRPr lang="zh-CN" altLang="en-US" sz="20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C9E02005-46A4-7037-2CB2-A68634A96DF0}"/>
              </a:ext>
            </a:extLst>
          </p:cNvPr>
          <p:cNvSpPr/>
          <p:nvPr/>
        </p:nvSpPr>
        <p:spPr>
          <a:xfrm>
            <a:off x="3941114" y="5162709"/>
            <a:ext cx="642942" cy="642942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31050956-380B-7A7D-FD52-8F3003357B88}"/>
              </a:ext>
            </a:extLst>
          </p:cNvPr>
          <p:cNvCxnSpPr/>
          <p:nvPr/>
        </p:nvCxnSpPr>
        <p:spPr>
          <a:xfrm rot="5400000" flipH="1" flipV="1">
            <a:off x="4135417" y="4139781"/>
            <a:ext cx="357190" cy="1588"/>
          </a:xfrm>
          <a:prstGeom prst="straightConnector1">
            <a:avLst/>
          </a:prstGeom>
          <a:ln w="28575">
            <a:solidFill>
              <a:srgbClr val="F298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39DAB724-A434-3CA1-443C-350E37ED5DD2}"/>
              </a:ext>
            </a:extLst>
          </p:cNvPr>
          <p:cNvCxnSpPr/>
          <p:nvPr/>
        </p:nvCxnSpPr>
        <p:spPr>
          <a:xfrm rot="5400000" flipH="1" flipV="1">
            <a:off x="4571605" y="4139781"/>
            <a:ext cx="357190" cy="1588"/>
          </a:xfrm>
          <a:prstGeom prst="straightConnector1">
            <a:avLst/>
          </a:prstGeom>
          <a:ln w="28575">
            <a:solidFill>
              <a:srgbClr val="F298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696B08FA-0DBF-A54C-6D79-A446CE851787}"/>
              </a:ext>
            </a:extLst>
          </p:cNvPr>
          <p:cNvCxnSpPr/>
          <p:nvPr/>
        </p:nvCxnSpPr>
        <p:spPr>
          <a:xfrm rot="5400000" flipH="1" flipV="1">
            <a:off x="5002839" y="4139781"/>
            <a:ext cx="357190" cy="1588"/>
          </a:xfrm>
          <a:prstGeom prst="straightConnector1">
            <a:avLst/>
          </a:prstGeom>
          <a:ln w="28575">
            <a:solidFill>
              <a:srgbClr val="F298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7CBCDD24-7CC3-B25B-263B-130F093B15CC}"/>
              </a:ext>
            </a:extLst>
          </p:cNvPr>
          <p:cNvCxnSpPr/>
          <p:nvPr/>
        </p:nvCxnSpPr>
        <p:spPr>
          <a:xfrm rot="5400000" flipH="1" flipV="1">
            <a:off x="5505307" y="4139781"/>
            <a:ext cx="357190" cy="1588"/>
          </a:xfrm>
          <a:prstGeom prst="straightConnector1">
            <a:avLst/>
          </a:prstGeom>
          <a:ln w="28575">
            <a:solidFill>
              <a:srgbClr val="F298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0A9DFCE7-3CBD-CC92-BFDB-C6B95E2D88C5}"/>
              </a:ext>
            </a:extLst>
          </p:cNvPr>
          <p:cNvCxnSpPr/>
          <p:nvPr/>
        </p:nvCxnSpPr>
        <p:spPr>
          <a:xfrm rot="5400000" flipH="1" flipV="1">
            <a:off x="5938943" y="4139781"/>
            <a:ext cx="357190" cy="1588"/>
          </a:xfrm>
          <a:prstGeom prst="straightConnector1">
            <a:avLst/>
          </a:prstGeom>
          <a:ln w="28575">
            <a:solidFill>
              <a:srgbClr val="F298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A41EBA01-BDED-19BD-54E5-9C999F2F2775}"/>
              </a:ext>
            </a:extLst>
          </p:cNvPr>
          <p:cNvCxnSpPr/>
          <p:nvPr/>
        </p:nvCxnSpPr>
        <p:spPr>
          <a:xfrm rot="5400000" flipH="1" flipV="1">
            <a:off x="6385784" y="4139781"/>
            <a:ext cx="357190" cy="1588"/>
          </a:xfrm>
          <a:prstGeom prst="straightConnector1">
            <a:avLst/>
          </a:prstGeom>
          <a:ln w="28575">
            <a:solidFill>
              <a:srgbClr val="F298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E9145937-D901-F9C4-F839-EF176CC24C38}"/>
              </a:ext>
            </a:extLst>
          </p:cNvPr>
          <p:cNvCxnSpPr/>
          <p:nvPr/>
        </p:nvCxnSpPr>
        <p:spPr>
          <a:xfrm rot="5400000" flipH="1" flipV="1">
            <a:off x="6875047" y="4139781"/>
            <a:ext cx="357190" cy="1588"/>
          </a:xfrm>
          <a:prstGeom prst="straightConnector1">
            <a:avLst/>
          </a:prstGeom>
          <a:ln w="28575">
            <a:solidFill>
              <a:srgbClr val="F298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F387C100-0EA7-9D78-53C9-CE7925269BCC}"/>
              </a:ext>
            </a:extLst>
          </p:cNvPr>
          <p:cNvCxnSpPr/>
          <p:nvPr/>
        </p:nvCxnSpPr>
        <p:spPr>
          <a:xfrm rot="5400000" flipH="1" flipV="1">
            <a:off x="7307095" y="4139781"/>
            <a:ext cx="357190" cy="1588"/>
          </a:xfrm>
          <a:prstGeom prst="straightConnector1">
            <a:avLst/>
          </a:prstGeom>
          <a:ln w="28575">
            <a:solidFill>
              <a:srgbClr val="F298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497A6DBF-2C02-340E-08CD-9C170C238207}"/>
              </a:ext>
            </a:extLst>
          </p:cNvPr>
          <p:cNvCxnSpPr/>
          <p:nvPr/>
        </p:nvCxnSpPr>
        <p:spPr>
          <a:xfrm rot="5400000" flipH="1" flipV="1">
            <a:off x="7739143" y="4139781"/>
            <a:ext cx="357190" cy="1588"/>
          </a:xfrm>
          <a:prstGeom prst="straightConnector1">
            <a:avLst/>
          </a:prstGeom>
          <a:ln w="28575">
            <a:solidFill>
              <a:srgbClr val="F298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"/>
                            </p:stCondLst>
                            <p:childTnLst>
                              <p:par>
                                <p:cTn id="1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4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000"/>
                            </p:stCondLst>
                            <p:childTnLst>
                              <p:par>
                                <p:cTn id="1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6" grpId="0"/>
      <p:bldP spid="11" grpId="0"/>
      <p:bldP spid="13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8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A8BC9D8C-70AD-EF9F-F24D-D15223FDA8CE}"/>
              </a:ext>
            </a:extLst>
          </p:cNvPr>
          <p:cNvGrpSpPr/>
          <p:nvPr/>
        </p:nvGrpSpPr>
        <p:grpSpPr>
          <a:xfrm>
            <a:off x="5091070" y="3721539"/>
            <a:ext cx="5449514" cy="2129666"/>
            <a:chOff x="539552" y="1815960"/>
            <a:chExt cx="8280920" cy="3629264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990F5C2B-7B11-3EDC-F2AB-235106548DA9}"/>
                </a:ext>
              </a:extLst>
            </p:cNvPr>
            <p:cNvSpPr/>
            <p:nvPr/>
          </p:nvSpPr>
          <p:spPr>
            <a:xfrm>
              <a:off x="539552" y="1815960"/>
              <a:ext cx="8280920" cy="3629264"/>
            </a:xfrm>
            <a:prstGeom prst="roundRect">
              <a:avLst>
                <a:gd name="adj" fmla="val 8108"/>
              </a:avLst>
            </a:prstGeom>
            <a:solidFill>
              <a:srgbClr val="F298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0AE21F76-707F-CE1A-BAED-54B0A83AFE06}"/>
                </a:ext>
              </a:extLst>
            </p:cNvPr>
            <p:cNvSpPr/>
            <p:nvPr/>
          </p:nvSpPr>
          <p:spPr>
            <a:xfrm>
              <a:off x="767103" y="1988782"/>
              <a:ext cx="7883792" cy="3283620"/>
            </a:xfrm>
            <a:prstGeom prst="roundRect">
              <a:avLst>
                <a:gd name="adj" fmla="val 810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2274" name="Text Box 2"/>
          <p:cNvSpPr txBox="1">
            <a:spLocks noChangeArrowheads="1"/>
          </p:cNvSpPr>
          <p:nvPr/>
        </p:nvSpPr>
        <p:spPr bwMode="auto">
          <a:xfrm>
            <a:off x="4943872" y="1988840"/>
            <a:ext cx="6143668" cy="500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0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开放定址法：冲突时找一个</a:t>
            </a:r>
            <a:r>
              <a:rPr kumimoji="1" lang="zh-CN" altLang="en-US" sz="20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新的空闲的哈希地址</a:t>
            </a:r>
            <a:r>
              <a:rPr kumimoji="1" lang="zh-CN" altLang="en-US" sz="20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。       </a:t>
            </a:r>
            <a:endParaRPr kumimoji="1" lang="en-US" altLang="zh-CN" sz="2000" dirty="0">
              <a:solidFill>
                <a:srgbClr val="525252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grpSp>
        <p:nvGrpSpPr>
          <p:cNvPr id="2" name="组合 11"/>
          <p:cNvGrpSpPr/>
          <p:nvPr/>
        </p:nvGrpSpPr>
        <p:grpSpPr>
          <a:xfrm>
            <a:off x="6561249" y="2555346"/>
            <a:ext cx="2714644" cy="1002391"/>
            <a:chOff x="3000364" y="2324393"/>
            <a:chExt cx="2714644" cy="1002391"/>
          </a:xfrm>
        </p:grpSpPr>
        <p:sp>
          <p:nvSpPr>
            <p:cNvPr id="4" name="TextBox 3"/>
            <p:cNvSpPr txBox="1"/>
            <p:nvPr/>
          </p:nvSpPr>
          <p:spPr>
            <a:xfrm>
              <a:off x="3000364" y="2957452"/>
              <a:ext cx="27146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怎么找</a:t>
              </a:r>
              <a:r>
                <a:rPr kumimoji="1" lang="zh-CN" altLang="en-US" sz="18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空闲单元？</a:t>
              </a:r>
              <a:endParaRPr lang="zh-CN" altLang="en-US" sz="18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5" name="下箭头 4"/>
            <p:cNvSpPr/>
            <p:nvPr/>
          </p:nvSpPr>
          <p:spPr>
            <a:xfrm>
              <a:off x="4143372" y="2324393"/>
              <a:ext cx="285752" cy="500066"/>
            </a:xfrm>
            <a:prstGeom prst="downArrow">
              <a:avLst/>
            </a:prstGeom>
            <a:solidFill>
              <a:srgbClr val="F29803"/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340474" y="3906989"/>
            <a:ext cx="5228654" cy="4192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algn="l">
              <a:lnSpc>
                <a:spcPct val="150000"/>
              </a:lnSpc>
              <a:defRPr sz="160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dirty="0">
                <a:solidFill>
                  <a:srgbClr val="F29803"/>
                </a:solidFill>
              </a:rPr>
              <a:t>实例：晚到电影院找座位的情况就是采用开放定址法。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40474" y="4420965"/>
            <a:ext cx="4986886" cy="11617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algn="l">
              <a:defRPr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  <a:lvl2pPr>
              <a:defRPr>
                <a:solidFill>
                  <a:srgbClr val="3333FF"/>
                </a:solidFill>
                <a:latin typeface="Times New Roman" pitchFamily="18" charset="0"/>
                <a:ea typeface="楷体_GB2312" pitchFamily="49" charset="-122"/>
              </a:defRPr>
            </a:lvl2pPr>
            <a:lvl3pPr>
              <a:defRPr>
                <a:solidFill>
                  <a:srgbClr val="3333FF"/>
                </a:solidFill>
                <a:latin typeface="Times New Roman" pitchFamily="18" charset="0"/>
                <a:ea typeface="楷体_GB2312" pitchFamily="49" charset="-122"/>
              </a:defRPr>
            </a:lvl3pPr>
            <a:lvl4pPr>
              <a:defRPr>
                <a:solidFill>
                  <a:srgbClr val="3333FF"/>
                </a:solidFill>
                <a:latin typeface="Times New Roman" pitchFamily="18" charset="0"/>
                <a:ea typeface="楷体_GB2312" pitchFamily="49" charset="-122"/>
              </a:defRPr>
            </a:lvl4pPr>
            <a:lvl5pPr>
              <a:defRPr>
                <a:solidFill>
                  <a:srgbClr val="3333FF"/>
                </a:solidFill>
                <a:latin typeface="Times New Roman" pitchFamily="18" charset="0"/>
                <a:ea typeface="楷体_GB2312" pitchFamily="49" charset="-122"/>
              </a:defRPr>
            </a:lvl5pPr>
            <a:lvl6pPr>
              <a:defRPr>
                <a:solidFill>
                  <a:srgbClr val="3333FF"/>
                </a:solidFill>
                <a:latin typeface="Times New Roman" pitchFamily="18" charset="0"/>
                <a:ea typeface="楷体_GB2312" pitchFamily="49" charset="-122"/>
              </a:defRPr>
            </a:lvl6pPr>
            <a:lvl7pPr>
              <a:defRPr>
                <a:solidFill>
                  <a:srgbClr val="3333FF"/>
                </a:solidFill>
                <a:latin typeface="Times New Roman" pitchFamily="18" charset="0"/>
                <a:ea typeface="楷体_GB2312" pitchFamily="49" charset="-122"/>
              </a:defRPr>
            </a:lvl7pPr>
            <a:lvl8pPr>
              <a:defRPr>
                <a:solidFill>
                  <a:srgbClr val="3333FF"/>
                </a:solidFill>
                <a:latin typeface="Times New Roman" pitchFamily="18" charset="0"/>
                <a:ea typeface="楷体_GB2312" pitchFamily="49" charset="-122"/>
              </a:defRPr>
            </a:lvl8pPr>
            <a:lvl9pPr>
              <a:defRPr>
                <a:solidFill>
                  <a:srgbClr val="3333FF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/>
              <a:t>如果你买了电影票，到电影院时已经开映了，你的位置被别人占用了，你需要找一个空位置。这就是开放定址法的思路。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48EEF65-41C0-C626-2147-9B939418588E}"/>
              </a:ext>
            </a:extLst>
          </p:cNvPr>
          <p:cNvSpPr txBox="1"/>
          <p:nvPr/>
        </p:nvSpPr>
        <p:spPr>
          <a:xfrm>
            <a:off x="1106216" y="158067"/>
            <a:ext cx="3693640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en-US" altLang="zh-CN" dirty="0"/>
              <a:t>9.4.3  </a:t>
            </a:r>
            <a:r>
              <a:rPr lang="zh-CN" altLang="en-US" dirty="0"/>
              <a:t>哈希冲突解决方法 </a:t>
            </a: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AFB780CF-6C09-B5B8-5F00-3B981BA5EB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6216" y="885870"/>
            <a:ext cx="22811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marR="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en-US" altLang="zh-CN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</a:t>
            </a:r>
            <a:r>
              <a:rPr lang="zh-CN" altLang="en-US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、开放定址法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A88368B-32B6-C8F1-DB8A-93923485FCC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9"/>
          <a:stretch/>
        </p:blipFill>
        <p:spPr>
          <a:xfrm flipH="1">
            <a:off x="1024577" y="1580421"/>
            <a:ext cx="3807700" cy="4653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2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74" grpId="0"/>
      <p:bldP spid="6" grpId="0"/>
      <p:bldP spid="11" grpId="0"/>
      <p:bldP spid="12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EBD22410-7506-42CC-7E54-8E67CCA3059D}"/>
              </a:ext>
            </a:extLst>
          </p:cNvPr>
          <p:cNvGrpSpPr/>
          <p:nvPr/>
        </p:nvGrpSpPr>
        <p:grpSpPr>
          <a:xfrm>
            <a:off x="1487488" y="1772816"/>
            <a:ext cx="6840760" cy="3960440"/>
            <a:chOff x="1127448" y="1988840"/>
            <a:chExt cx="8280920" cy="3629264"/>
          </a:xfrm>
        </p:grpSpPr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A17C1359-3156-DB57-25D4-0A46466DE365}"/>
                </a:ext>
              </a:extLst>
            </p:cNvPr>
            <p:cNvSpPr/>
            <p:nvPr/>
          </p:nvSpPr>
          <p:spPr>
            <a:xfrm>
              <a:off x="1127448" y="1988840"/>
              <a:ext cx="8280920" cy="3629264"/>
            </a:xfrm>
            <a:prstGeom prst="roundRect">
              <a:avLst>
                <a:gd name="adj" fmla="val 810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D72E24E6-DD4D-EA7A-1DDA-5443E6BAA7AD}"/>
                </a:ext>
              </a:extLst>
            </p:cNvPr>
            <p:cNvSpPr/>
            <p:nvPr/>
          </p:nvSpPr>
          <p:spPr>
            <a:xfrm>
              <a:off x="1275283" y="2140059"/>
              <a:ext cx="7979258" cy="3326825"/>
            </a:xfrm>
            <a:prstGeom prst="roundRect">
              <a:avLst>
                <a:gd name="adj" fmla="val 810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2274" name="Text Box 2"/>
          <p:cNvSpPr txBox="1">
            <a:spLocks noChangeArrowheads="1"/>
          </p:cNvSpPr>
          <p:nvPr/>
        </p:nvSpPr>
        <p:spPr bwMode="auto">
          <a:xfrm>
            <a:off x="2282720" y="2612196"/>
            <a:ext cx="4026154" cy="879829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/>
            <a:tailEnd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16000" tIns="108000" bIns="108000">
            <a:spAutoFit/>
          </a:bodyPr>
          <a:lstStyle>
            <a:defPPr>
              <a:defRPr lang="zh-CN"/>
            </a:defPPr>
            <a:lvl1pPr marL="0" indent="0" algn="l">
              <a:spcBef>
                <a:spcPts val="600"/>
              </a:spcBef>
              <a:buFont typeface="Arial" panose="020B0604020202020204" pitchFamily="34" charset="0"/>
              <a:buNone/>
              <a:defRPr kumimoji="1" sz="180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defRPr>
            </a:lvl1pPr>
          </a:lstStyle>
          <a:p>
            <a:r>
              <a:rPr lang="en-US" altLang="zh-CN"/>
              <a:t>d0=h(k</a:t>
            </a:r>
            <a:r>
              <a:rPr lang="en-US" altLang="zh-CN" dirty="0"/>
              <a:t>)</a:t>
            </a:r>
          </a:p>
          <a:p>
            <a:r>
              <a:rPr lang="en-US" altLang="zh-CN"/>
              <a:t>di=(di-1</a:t>
            </a:r>
            <a:r>
              <a:rPr lang="en-US" altLang="zh-CN" dirty="0"/>
              <a:t>+1) </a:t>
            </a:r>
            <a:r>
              <a:rPr lang="en-US" altLang="zh-CN"/>
              <a:t>mod m  (1≤i≤m-</a:t>
            </a:r>
            <a:r>
              <a:rPr lang="en-US" altLang="zh-CN" dirty="0"/>
              <a:t>1)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98905" y="3559296"/>
            <a:ext cx="5994144" cy="961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>
              <a:defRPr kumimoji="1" sz="200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pPr marL="216000" indent="-216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示例：在电影院中找被占用位置的后面空位置！模</a:t>
            </a:r>
            <a:r>
              <a:rPr lang="en-US" altLang="zh-CN" dirty="0"/>
              <a:t>m</a:t>
            </a:r>
            <a:r>
              <a:rPr lang="zh-CN" altLang="en-US" dirty="0"/>
              <a:t>是为了保证找到的位置在</a:t>
            </a:r>
            <a:r>
              <a:rPr lang="en-US" altLang="zh-CN" dirty="0"/>
              <a:t>0</a:t>
            </a:r>
            <a:r>
              <a:rPr lang="zh-CN" altLang="en-US" dirty="0"/>
              <a:t>～</a:t>
            </a:r>
            <a:r>
              <a:rPr lang="en-US" altLang="zh-CN" dirty="0"/>
              <a:t>m-1</a:t>
            </a:r>
            <a:r>
              <a:rPr lang="zh-CN" altLang="en-US" dirty="0"/>
              <a:t>的有效空间中。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12555" y="4526624"/>
            <a:ext cx="5931868" cy="878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非同义词冲突</a:t>
            </a:r>
            <a:r>
              <a:rPr lang="zh-CN" altLang="en-US" sz="18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：</a:t>
            </a:r>
            <a:r>
              <a:rPr kumimoji="1" lang="zh-CN" altLang="en-US" sz="18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哈希函数值不相同的两个记录争夺同一个后继哈希地址  </a:t>
            </a:r>
            <a:r>
              <a:rPr kumimoji="1" lang="zh-CN" altLang="en-US" sz="18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  <a:sym typeface="Wingdings"/>
              </a:rPr>
              <a:t> </a:t>
            </a:r>
            <a:r>
              <a:rPr kumimoji="1"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堆积（或聚集）现象</a:t>
            </a:r>
            <a:r>
              <a:rPr kumimoji="1" lang="zh-CN" altLang="en-US" sz="18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。</a:t>
            </a:r>
            <a:endParaRPr lang="zh-CN" altLang="en-US" sz="18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19536" y="2132856"/>
            <a:ext cx="5924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 algn="l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线性探测法的数学递推描述公式为：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400741E-5CB9-EA8D-177C-6BD81EAD2FF6}"/>
              </a:ext>
            </a:extLst>
          </p:cNvPr>
          <p:cNvSpPr txBox="1"/>
          <p:nvPr/>
        </p:nvSpPr>
        <p:spPr>
          <a:xfrm>
            <a:off x="1055440" y="158067"/>
            <a:ext cx="2579552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）线性探测法</a:t>
            </a: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A7A76338-7B87-49BB-51DC-CD06C93CFE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62" r="18031"/>
          <a:stretch/>
        </p:blipFill>
        <p:spPr>
          <a:xfrm>
            <a:off x="7844423" y="1499987"/>
            <a:ext cx="3785161" cy="5080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182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74" grpId="0" animBg="1"/>
      <p:bldP spid="5" grpId="0"/>
      <p:bldP spid="6" grpId="0"/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E40CF37C-B7A6-91D6-E503-50A56C3800FF}"/>
              </a:ext>
            </a:extLst>
          </p:cNvPr>
          <p:cNvGrpSpPr/>
          <p:nvPr/>
        </p:nvGrpSpPr>
        <p:grpSpPr>
          <a:xfrm>
            <a:off x="1803330" y="4005064"/>
            <a:ext cx="5804838" cy="1872208"/>
            <a:chOff x="539552" y="1815960"/>
            <a:chExt cx="8280920" cy="3629264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C46E09E4-A6BE-93A5-A925-2925D0FC98F5}"/>
                </a:ext>
              </a:extLst>
            </p:cNvPr>
            <p:cNvSpPr/>
            <p:nvPr/>
          </p:nvSpPr>
          <p:spPr>
            <a:xfrm>
              <a:off x="539552" y="1815960"/>
              <a:ext cx="8280920" cy="3629264"/>
            </a:xfrm>
            <a:prstGeom prst="roundRect">
              <a:avLst>
                <a:gd name="adj" fmla="val 8108"/>
              </a:avLst>
            </a:prstGeom>
            <a:solidFill>
              <a:srgbClr val="F298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50180616-5648-087F-0C4D-77C9FE620E38}"/>
                </a:ext>
              </a:extLst>
            </p:cNvPr>
            <p:cNvSpPr/>
            <p:nvPr/>
          </p:nvSpPr>
          <p:spPr>
            <a:xfrm>
              <a:off x="725762" y="2009282"/>
              <a:ext cx="7872937" cy="3219256"/>
            </a:xfrm>
            <a:prstGeom prst="roundRect">
              <a:avLst>
                <a:gd name="adj" fmla="val 810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514" name="Text Box 2"/>
          <p:cNvSpPr txBox="1">
            <a:spLocks noChangeArrowheads="1"/>
          </p:cNvSpPr>
          <p:nvPr/>
        </p:nvSpPr>
        <p:spPr bwMode="auto">
          <a:xfrm>
            <a:off x="1924252" y="2099772"/>
            <a:ext cx="3888432" cy="818274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/>
            <a:tailEnd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16000" tIns="108000" bIns="108000">
            <a:spAutoFit/>
          </a:bodyPr>
          <a:lstStyle>
            <a:defPPr>
              <a:defRPr lang="zh-CN"/>
            </a:defPPr>
            <a:lvl1pPr marL="0" indent="0" algn="l">
              <a:spcBef>
                <a:spcPts val="600"/>
              </a:spcBef>
              <a:buFont typeface="Arial" panose="020B0604020202020204" pitchFamily="34" charset="0"/>
              <a:buNone/>
              <a:defRPr kumimoji="1" sz="180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defRPr>
            </a:lvl1pPr>
          </a:lstStyle>
          <a:p>
            <a:r>
              <a:rPr lang="en-US" altLang="zh-CN" sz="16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d0=h(k)</a:t>
            </a:r>
          </a:p>
          <a:p>
            <a:r>
              <a:rPr lang="en-US" altLang="zh-CN" sz="16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di=(d0±i2) mod m  (1≤i≤m-1) </a:t>
            </a:r>
            <a:endParaRPr lang="zh-CN" altLang="en-US" sz="1600" dirty="0">
              <a:solidFill>
                <a:srgbClr val="F29803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03512" y="3395878"/>
            <a:ext cx="6000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16000" indent="-216000" algn="l">
              <a:buFont typeface="Arial" panose="020B0604020202020204" pitchFamily="34" charset="0"/>
              <a:buChar char="•"/>
              <a:defRPr kumimoji="1" sz="200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r>
              <a:rPr lang="zh-CN" altLang="en-US" sz="1800" dirty="0"/>
              <a:t>示例：在电影院中找被占用位置的前后空位置！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47394" y="4248162"/>
            <a:ext cx="5291780" cy="129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平方探测法是一种较好的处理冲突的方法，可以避免出现</a:t>
            </a:r>
            <a:r>
              <a:rPr kumimoji="1" lang="zh-CN" altLang="en-US" sz="1800" b="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堆积现象</a:t>
            </a:r>
            <a:r>
              <a:rPr kumimoji="1" lang="zh-CN" altLang="en-US" sz="18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。它的缺点是不能探测到哈希表上的所有单元，但至少能探测到一半单元。</a:t>
            </a:r>
            <a:endParaRPr lang="zh-CN" altLang="en-US" sz="1800" b="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03512" y="3010489"/>
            <a:ext cx="7215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16000" indent="-216000" algn="l">
              <a:buFont typeface="Arial" panose="020B0604020202020204" pitchFamily="34" charset="0"/>
              <a:buChar char="•"/>
              <a:defRPr kumimoji="1" sz="200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r>
              <a:rPr lang="zh-CN" altLang="en-US" sz="1800" dirty="0"/>
              <a:t>查找的位置依次为：</a:t>
            </a:r>
            <a:r>
              <a:rPr lang="en-US" altLang="zh-CN" sz="1800" dirty="0"/>
              <a:t>d0</a:t>
            </a:r>
            <a:r>
              <a:rPr lang="zh-CN" altLang="en-US" sz="1800" dirty="0"/>
              <a:t>、</a:t>
            </a:r>
            <a:r>
              <a:rPr lang="en-US" altLang="zh-CN" sz="1800" dirty="0"/>
              <a:t> d0+1</a:t>
            </a:r>
            <a:r>
              <a:rPr lang="zh-CN" altLang="en-US" sz="1800" dirty="0"/>
              <a:t>、</a:t>
            </a:r>
            <a:r>
              <a:rPr lang="en-US" altLang="zh-CN" sz="1800" dirty="0"/>
              <a:t> d0-1 </a:t>
            </a:r>
            <a:r>
              <a:rPr lang="zh-CN" altLang="en-US" sz="1800" dirty="0"/>
              <a:t>、</a:t>
            </a:r>
            <a:r>
              <a:rPr lang="en-US" altLang="zh-CN" sz="1800" dirty="0"/>
              <a:t> d0+4</a:t>
            </a:r>
            <a:r>
              <a:rPr lang="zh-CN" altLang="en-US" sz="1800" dirty="0"/>
              <a:t>、</a:t>
            </a:r>
            <a:r>
              <a:rPr lang="en-US" altLang="zh-CN" sz="1800" dirty="0"/>
              <a:t> d0-4</a:t>
            </a:r>
            <a:r>
              <a:rPr lang="zh-CN" altLang="en-US" sz="1800" dirty="0"/>
              <a:t>、</a:t>
            </a:r>
            <a:r>
              <a:rPr lang="zh-CN" altLang="en-US" sz="1800" dirty="0">
                <a:sym typeface="Symbol"/>
              </a:rPr>
              <a:t></a:t>
            </a:r>
            <a:endParaRPr lang="zh-CN" altLang="en-US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1703512" y="1628800"/>
            <a:ext cx="485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16000" indent="-216000" algn="l">
              <a:buFont typeface="Arial" panose="020B0604020202020204" pitchFamily="34" charset="0"/>
              <a:buChar char="•"/>
              <a:defRPr kumimoji="1" sz="200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r>
              <a:rPr lang="zh-CN" altLang="en-US" sz="1800" dirty="0"/>
              <a:t>平方探测法的数学描述公式为：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3E21464-51B8-C1F0-8F78-5063D2814E37}"/>
              </a:ext>
            </a:extLst>
          </p:cNvPr>
          <p:cNvSpPr txBox="1"/>
          <p:nvPr/>
        </p:nvSpPr>
        <p:spPr>
          <a:xfrm>
            <a:off x="1068176" y="158067"/>
            <a:ext cx="2579552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）平方探测法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7BAEFA4C-620C-B8CB-7DEE-89D310B8DA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62" r="18031"/>
          <a:stretch/>
        </p:blipFill>
        <p:spPr>
          <a:xfrm>
            <a:off x="7844423" y="1499987"/>
            <a:ext cx="3785161" cy="5080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4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4" grpId="0" animBg="1"/>
      <p:bldP spid="4" grpId="0"/>
      <p:bldP spid="8" grpId="0"/>
      <p:bldP spid="9" grpId="0"/>
      <p:bldP spid="11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>
            <a:extLst>
              <a:ext uri="{FF2B5EF4-FFF2-40B4-BE49-F238E27FC236}">
                <a16:creationId xmlns:a16="http://schemas.microsoft.com/office/drawing/2014/main" id="{363B455B-4CC5-05A2-E7FD-7DF88E16A881}"/>
              </a:ext>
            </a:extLst>
          </p:cNvPr>
          <p:cNvGrpSpPr/>
          <p:nvPr/>
        </p:nvGrpSpPr>
        <p:grpSpPr>
          <a:xfrm>
            <a:off x="1487488" y="2601530"/>
            <a:ext cx="5839487" cy="2520280"/>
            <a:chOff x="539552" y="1815960"/>
            <a:chExt cx="8280920" cy="3629264"/>
          </a:xfrm>
        </p:grpSpPr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C42ADDCB-2FF8-AAEF-85AD-416317CE92C4}"/>
                </a:ext>
              </a:extLst>
            </p:cNvPr>
            <p:cNvSpPr/>
            <p:nvPr/>
          </p:nvSpPr>
          <p:spPr>
            <a:xfrm>
              <a:off x="539552" y="1815960"/>
              <a:ext cx="8280920" cy="3629264"/>
            </a:xfrm>
            <a:prstGeom prst="roundRect">
              <a:avLst>
                <a:gd name="adj" fmla="val 810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7E575DAB-6341-5D37-3B22-8981AC5D648A}"/>
                </a:ext>
              </a:extLst>
            </p:cNvPr>
            <p:cNvSpPr/>
            <p:nvPr/>
          </p:nvSpPr>
          <p:spPr>
            <a:xfrm>
              <a:off x="736718" y="2009282"/>
              <a:ext cx="7886590" cy="3219256"/>
            </a:xfrm>
            <a:prstGeom prst="roundRect">
              <a:avLst>
                <a:gd name="adj" fmla="val 810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539" name="Text Box 3"/>
          <p:cNvSpPr txBox="1">
            <a:spLocks noChangeArrowheads="1"/>
          </p:cNvSpPr>
          <p:nvPr/>
        </p:nvSpPr>
        <p:spPr bwMode="auto">
          <a:xfrm>
            <a:off x="1638343" y="2889562"/>
            <a:ext cx="5400600" cy="1860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</a:pPr>
            <a:r>
              <a:rPr kumimoji="1" lang="en-US" altLang="zh-CN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【</a:t>
            </a:r>
            <a:r>
              <a:rPr kumimoji="1"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例</a:t>
            </a:r>
            <a:r>
              <a:rPr kumimoji="1" lang="en-US" altLang="zh-CN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9.10】 </a:t>
            </a:r>
            <a:r>
              <a:rPr kumimoji="1"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假设哈希表长度</a:t>
            </a:r>
            <a:r>
              <a:rPr kumimoji="1" lang="en-US" altLang="zh-CN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m</a:t>
            </a:r>
            <a:r>
              <a:rPr kumimoji="1"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=13</a:t>
            </a:r>
            <a:r>
              <a:rPr kumimoji="1"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，采用除留余数法哈希函数建立如下关键字集合的哈希表：  </a:t>
            </a:r>
            <a:endParaRPr kumimoji="1" lang="en-US" altLang="zh-CN" sz="1800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algn="l">
              <a:lnSpc>
                <a:spcPct val="150000"/>
              </a:lnSpc>
              <a:spcBef>
                <a:spcPts val="600"/>
              </a:spcBef>
            </a:pPr>
            <a:r>
              <a:rPr kumimoji="1"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(16</a:t>
            </a:r>
            <a:r>
              <a:rPr kumimoji="1"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kumimoji="1"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74</a:t>
            </a:r>
            <a:r>
              <a:rPr kumimoji="1"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kumimoji="1"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60</a:t>
            </a:r>
            <a:r>
              <a:rPr kumimoji="1"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kumimoji="1"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43</a:t>
            </a:r>
            <a:r>
              <a:rPr kumimoji="1"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kumimoji="1"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54</a:t>
            </a:r>
            <a:r>
              <a:rPr kumimoji="1"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kumimoji="1"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90</a:t>
            </a:r>
            <a:r>
              <a:rPr kumimoji="1"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kumimoji="1"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46</a:t>
            </a:r>
            <a:r>
              <a:rPr kumimoji="1"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kumimoji="1"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31</a:t>
            </a:r>
            <a:r>
              <a:rPr kumimoji="1"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kumimoji="1"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29</a:t>
            </a:r>
            <a:r>
              <a:rPr kumimoji="1"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kumimoji="1"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88</a:t>
            </a:r>
            <a:r>
              <a:rPr kumimoji="1"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kumimoji="1"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77)</a:t>
            </a:r>
            <a:r>
              <a:rPr kumimoji="1"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 </a:t>
            </a:r>
            <a:endParaRPr kumimoji="1" lang="en-US" altLang="zh-CN" sz="1800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algn="l">
              <a:lnSpc>
                <a:spcPct val="150000"/>
              </a:lnSpc>
              <a:spcBef>
                <a:spcPts val="600"/>
              </a:spcBef>
            </a:pPr>
            <a:r>
              <a:rPr kumimoji="1"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并采用</a:t>
            </a:r>
            <a:r>
              <a:rPr kumimoji="1"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线性探测法</a:t>
            </a:r>
            <a:r>
              <a:rPr kumimoji="1"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解决冲突。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FA080F3-8C49-83EB-40A3-1B53BE47AC63}"/>
              </a:ext>
            </a:extLst>
          </p:cNvPr>
          <p:cNvSpPr txBox="1"/>
          <p:nvPr/>
        </p:nvSpPr>
        <p:spPr>
          <a:xfrm>
            <a:off x="1055440" y="158067"/>
            <a:ext cx="1763624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dirty="0"/>
              <a:t>线性探测法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D24940A2-B26F-BCF4-41C7-D51F7DAE63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48" y="1370890"/>
            <a:ext cx="4897789" cy="48977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65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9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878A3CD-338D-BBD2-9A7B-8FC062C1AD04}"/>
              </a:ext>
            </a:extLst>
          </p:cNvPr>
          <p:cNvSpPr txBox="1"/>
          <p:nvPr/>
        </p:nvSpPr>
        <p:spPr>
          <a:xfrm>
            <a:off x="1092016" y="158067"/>
            <a:ext cx="1763624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dirty="0"/>
              <a:t>线性探测法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1933967-FCC1-6B0B-CDAD-CAA930915560}"/>
              </a:ext>
            </a:extLst>
          </p:cNvPr>
          <p:cNvSpPr/>
          <p:nvPr/>
        </p:nvSpPr>
        <p:spPr>
          <a:xfrm>
            <a:off x="1893904" y="4797153"/>
            <a:ext cx="642942" cy="385765"/>
          </a:xfrm>
          <a:prstGeom prst="rect">
            <a:avLst/>
          </a:prstGeom>
          <a:solidFill>
            <a:srgbClr val="F29803"/>
          </a:solidFill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0836ED8-4ED5-0692-D10B-0B014A0B6FE8}"/>
              </a:ext>
            </a:extLst>
          </p:cNvPr>
          <p:cNvSpPr txBox="1"/>
          <p:nvPr/>
        </p:nvSpPr>
        <p:spPr>
          <a:xfrm>
            <a:off x="2022493" y="4411388"/>
            <a:ext cx="3857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0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1C4CFF3-143A-152D-E8EA-C9AC9026CA23}"/>
              </a:ext>
            </a:extLst>
          </p:cNvPr>
          <p:cNvSpPr/>
          <p:nvPr/>
        </p:nvSpPr>
        <p:spPr>
          <a:xfrm>
            <a:off x="2536846" y="4817711"/>
            <a:ext cx="642942" cy="385765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780C854A-FD92-B419-4DBF-154AA5778770}"/>
              </a:ext>
            </a:extLst>
          </p:cNvPr>
          <p:cNvSpPr txBox="1"/>
          <p:nvPr/>
        </p:nvSpPr>
        <p:spPr>
          <a:xfrm>
            <a:off x="2665435" y="4411388"/>
            <a:ext cx="3857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1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CA5B723-1A3A-0EBA-3843-8836A0E334AA}"/>
              </a:ext>
            </a:extLst>
          </p:cNvPr>
          <p:cNvSpPr/>
          <p:nvPr/>
        </p:nvSpPr>
        <p:spPr>
          <a:xfrm>
            <a:off x="3179788" y="4817711"/>
            <a:ext cx="642942" cy="385765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54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88E40A5A-6FF9-F6DC-61E7-91CDBC6576D2}"/>
              </a:ext>
            </a:extLst>
          </p:cNvPr>
          <p:cNvSpPr txBox="1"/>
          <p:nvPr/>
        </p:nvSpPr>
        <p:spPr>
          <a:xfrm>
            <a:off x="3308377" y="4411388"/>
            <a:ext cx="3857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2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1BEC3C2-0202-0668-70AE-9E9D1CE76DAF}"/>
              </a:ext>
            </a:extLst>
          </p:cNvPr>
          <p:cNvSpPr/>
          <p:nvPr/>
        </p:nvSpPr>
        <p:spPr>
          <a:xfrm>
            <a:off x="3843368" y="4809117"/>
            <a:ext cx="642942" cy="385765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16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E0129C49-1CF4-D24A-9637-4D84F7350C97}"/>
              </a:ext>
            </a:extLst>
          </p:cNvPr>
          <p:cNvSpPr txBox="1"/>
          <p:nvPr/>
        </p:nvSpPr>
        <p:spPr>
          <a:xfrm>
            <a:off x="3951319" y="4411388"/>
            <a:ext cx="3857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3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FBA1FD2-4A06-70A1-D757-4E32CF37FE7C}"/>
              </a:ext>
            </a:extLst>
          </p:cNvPr>
          <p:cNvSpPr/>
          <p:nvPr/>
        </p:nvSpPr>
        <p:spPr>
          <a:xfrm>
            <a:off x="4465672" y="4797153"/>
            <a:ext cx="642942" cy="385765"/>
          </a:xfrm>
          <a:prstGeom prst="rect">
            <a:avLst/>
          </a:prstGeom>
          <a:solidFill>
            <a:srgbClr val="F29803"/>
          </a:solidFill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43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51076B01-C5DC-8904-4A0A-40636FF8FAC7}"/>
              </a:ext>
            </a:extLst>
          </p:cNvPr>
          <p:cNvSpPr txBox="1"/>
          <p:nvPr/>
        </p:nvSpPr>
        <p:spPr>
          <a:xfrm>
            <a:off x="4594261" y="4411388"/>
            <a:ext cx="3857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4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64E2D9B-6D19-AF22-2CB8-2FDD4B4FB091}"/>
              </a:ext>
            </a:extLst>
          </p:cNvPr>
          <p:cNvSpPr/>
          <p:nvPr/>
        </p:nvSpPr>
        <p:spPr>
          <a:xfrm>
            <a:off x="5108614" y="4797153"/>
            <a:ext cx="642942" cy="385765"/>
          </a:xfrm>
          <a:prstGeom prst="rect">
            <a:avLst/>
          </a:prstGeom>
          <a:solidFill>
            <a:srgbClr val="F29803"/>
          </a:solidFill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31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TextBox 17">
            <a:extLst>
              <a:ext uri="{FF2B5EF4-FFF2-40B4-BE49-F238E27FC236}">
                <a16:creationId xmlns:a16="http://schemas.microsoft.com/office/drawing/2014/main" id="{3A91EA96-1727-4A0C-D072-67944F4A4091}"/>
              </a:ext>
            </a:extLst>
          </p:cNvPr>
          <p:cNvSpPr txBox="1"/>
          <p:nvPr/>
        </p:nvSpPr>
        <p:spPr>
          <a:xfrm>
            <a:off x="5237203" y="4411388"/>
            <a:ext cx="3857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5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9F46BD5-2632-E6F6-2005-720214296008}"/>
              </a:ext>
            </a:extLst>
          </p:cNvPr>
          <p:cNvSpPr/>
          <p:nvPr/>
        </p:nvSpPr>
        <p:spPr>
          <a:xfrm>
            <a:off x="5751556" y="4797153"/>
            <a:ext cx="642942" cy="385765"/>
          </a:xfrm>
          <a:prstGeom prst="rect">
            <a:avLst/>
          </a:prstGeom>
          <a:solidFill>
            <a:srgbClr val="F29803"/>
          </a:solidFill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TextBox 19">
            <a:extLst>
              <a:ext uri="{FF2B5EF4-FFF2-40B4-BE49-F238E27FC236}">
                <a16:creationId xmlns:a16="http://schemas.microsoft.com/office/drawing/2014/main" id="{70AC13AB-B5D3-EA39-AE7F-AFD9687CA3E5}"/>
              </a:ext>
            </a:extLst>
          </p:cNvPr>
          <p:cNvSpPr txBox="1"/>
          <p:nvPr/>
        </p:nvSpPr>
        <p:spPr>
          <a:xfrm>
            <a:off x="5880145" y="4411388"/>
            <a:ext cx="3857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6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5BC9CC4-123C-7B83-2044-B62603DD61F5}"/>
              </a:ext>
            </a:extLst>
          </p:cNvPr>
          <p:cNvSpPr/>
          <p:nvPr/>
        </p:nvSpPr>
        <p:spPr>
          <a:xfrm>
            <a:off x="6373860" y="4805747"/>
            <a:ext cx="642942" cy="385765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46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TextBox 21">
            <a:extLst>
              <a:ext uri="{FF2B5EF4-FFF2-40B4-BE49-F238E27FC236}">
                <a16:creationId xmlns:a16="http://schemas.microsoft.com/office/drawing/2014/main" id="{ADBC931D-4699-EFD0-C3BC-7A60A1AB732B}"/>
              </a:ext>
            </a:extLst>
          </p:cNvPr>
          <p:cNvSpPr txBox="1"/>
          <p:nvPr/>
        </p:nvSpPr>
        <p:spPr>
          <a:xfrm>
            <a:off x="6523087" y="4411388"/>
            <a:ext cx="3857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7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B036E7C-E1CE-A9FF-387C-31CEFB743C30}"/>
              </a:ext>
            </a:extLst>
          </p:cNvPr>
          <p:cNvSpPr/>
          <p:nvPr/>
        </p:nvSpPr>
        <p:spPr>
          <a:xfrm>
            <a:off x="7016802" y="4805747"/>
            <a:ext cx="642942" cy="385765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60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9D4ECDDB-574C-E996-85C8-2562005A4249}"/>
              </a:ext>
            </a:extLst>
          </p:cNvPr>
          <p:cNvSpPr txBox="1"/>
          <p:nvPr/>
        </p:nvSpPr>
        <p:spPr>
          <a:xfrm>
            <a:off x="7166029" y="4411388"/>
            <a:ext cx="3857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8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B2067EA-62AD-C637-87BE-615F2BF2D7C8}"/>
              </a:ext>
            </a:extLst>
          </p:cNvPr>
          <p:cNvSpPr/>
          <p:nvPr/>
        </p:nvSpPr>
        <p:spPr>
          <a:xfrm>
            <a:off x="7659744" y="4805747"/>
            <a:ext cx="642942" cy="385765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74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TextBox 25">
            <a:extLst>
              <a:ext uri="{FF2B5EF4-FFF2-40B4-BE49-F238E27FC236}">
                <a16:creationId xmlns:a16="http://schemas.microsoft.com/office/drawing/2014/main" id="{908BF6EC-6407-5F76-BACB-77A919DB075D}"/>
              </a:ext>
            </a:extLst>
          </p:cNvPr>
          <p:cNvSpPr txBox="1"/>
          <p:nvPr/>
        </p:nvSpPr>
        <p:spPr>
          <a:xfrm>
            <a:off x="7808971" y="4411388"/>
            <a:ext cx="3857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9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D823D37-A504-4300-487B-FF766F6560B9}"/>
              </a:ext>
            </a:extLst>
          </p:cNvPr>
          <p:cNvSpPr/>
          <p:nvPr/>
        </p:nvSpPr>
        <p:spPr>
          <a:xfrm>
            <a:off x="8302686" y="4805747"/>
            <a:ext cx="642942" cy="385765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TextBox 27">
            <a:extLst>
              <a:ext uri="{FF2B5EF4-FFF2-40B4-BE49-F238E27FC236}">
                <a16:creationId xmlns:a16="http://schemas.microsoft.com/office/drawing/2014/main" id="{8FF6FF56-2355-C19A-9770-B9799B38AB02}"/>
              </a:ext>
            </a:extLst>
          </p:cNvPr>
          <p:cNvSpPr txBox="1"/>
          <p:nvPr/>
        </p:nvSpPr>
        <p:spPr>
          <a:xfrm>
            <a:off x="8451913" y="4411388"/>
            <a:ext cx="3857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10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CE2EDA8-694D-18A5-A0CC-2C42655E65EF}"/>
              </a:ext>
            </a:extLst>
          </p:cNvPr>
          <p:cNvSpPr/>
          <p:nvPr/>
        </p:nvSpPr>
        <p:spPr>
          <a:xfrm>
            <a:off x="8945628" y="4805747"/>
            <a:ext cx="642942" cy="385765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TextBox 29">
            <a:extLst>
              <a:ext uri="{FF2B5EF4-FFF2-40B4-BE49-F238E27FC236}">
                <a16:creationId xmlns:a16="http://schemas.microsoft.com/office/drawing/2014/main" id="{C90A06DD-0EF1-3C3D-1286-D12435E25409}"/>
              </a:ext>
            </a:extLst>
          </p:cNvPr>
          <p:cNvSpPr txBox="1"/>
          <p:nvPr/>
        </p:nvSpPr>
        <p:spPr>
          <a:xfrm>
            <a:off x="9094855" y="4411388"/>
            <a:ext cx="3857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11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EE4A1EC-087B-D8A9-325E-3DADEB0EA2F7}"/>
              </a:ext>
            </a:extLst>
          </p:cNvPr>
          <p:cNvSpPr/>
          <p:nvPr/>
        </p:nvSpPr>
        <p:spPr>
          <a:xfrm>
            <a:off x="9588570" y="4805747"/>
            <a:ext cx="642942" cy="385765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90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TextBox 31">
            <a:extLst>
              <a:ext uri="{FF2B5EF4-FFF2-40B4-BE49-F238E27FC236}">
                <a16:creationId xmlns:a16="http://schemas.microsoft.com/office/drawing/2014/main" id="{40C41DFC-6B82-BBD5-5CED-EE74AC8541CA}"/>
              </a:ext>
            </a:extLst>
          </p:cNvPr>
          <p:cNvSpPr txBox="1"/>
          <p:nvPr/>
        </p:nvSpPr>
        <p:spPr>
          <a:xfrm>
            <a:off x="9737797" y="4411388"/>
            <a:ext cx="3857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12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TextBox 33">
            <a:extLst>
              <a:ext uri="{FF2B5EF4-FFF2-40B4-BE49-F238E27FC236}">
                <a16:creationId xmlns:a16="http://schemas.microsoft.com/office/drawing/2014/main" id="{0811DD27-7A49-0C80-5485-CF7423338437}"/>
              </a:ext>
            </a:extLst>
          </p:cNvPr>
          <p:cNvSpPr txBox="1"/>
          <p:nvPr/>
        </p:nvSpPr>
        <p:spPr>
          <a:xfrm>
            <a:off x="2795844" y="1934586"/>
            <a:ext cx="6658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关键字：</a:t>
            </a:r>
            <a:r>
              <a:rPr kumimoji="1" lang="en-US" altLang="zh-CN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16  74  60  43  54  90  46  31  29  88  77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1" name="TextBox 42">
            <a:extLst>
              <a:ext uri="{FF2B5EF4-FFF2-40B4-BE49-F238E27FC236}">
                <a16:creationId xmlns:a16="http://schemas.microsoft.com/office/drawing/2014/main" id="{AAB010F5-1C8C-8939-4525-5BB2BECE6FBD}"/>
              </a:ext>
            </a:extLst>
          </p:cNvPr>
          <p:cNvSpPr txBox="1"/>
          <p:nvPr/>
        </p:nvSpPr>
        <p:spPr>
          <a:xfrm>
            <a:off x="2652928" y="2468273"/>
            <a:ext cx="17145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h(29)=3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D3BB861-0CFD-9423-B7CA-0E4C01272C73}"/>
              </a:ext>
            </a:extLst>
          </p:cNvPr>
          <p:cNvSpPr/>
          <p:nvPr/>
        </p:nvSpPr>
        <p:spPr>
          <a:xfrm>
            <a:off x="5751556" y="4805747"/>
            <a:ext cx="642942" cy="385765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29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1DA63C4-70DB-00CC-1BBF-4C3F916E2972}"/>
              </a:ext>
            </a:extLst>
          </p:cNvPr>
          <p:cNvSpPr/>
          <p:nvPr/>
        </p:nvSpPr>
        <p:spPr>
          <a:xfrm>
            <a:off x="1893904" y="4812948"/>
            <a:ext cx="642942" cy="385765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77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955FBA97-1BBA-1C28-4DD6-AF27F26F912A}"/>
              </a:ext>
            </a:extLst>
          </p:cNvPr>
          <p:cNvSpPr/>
          <p:nvPr/>
        </p:nvSpPr>
        <p:spPr>
          <a:xfrm>
            <a:off x="3802092" y="4691445"/>
            <a:ext cx="642942" cy="642942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069A0C53-C55C-AE1C-1C7A-AD32879069C9}"/>
              </a:ext>
            </a:extLst>
          </p:cNvPr>
          <p:cNvCxnSpPr/>
          <p:nvPr/>
        </p:nvCxnSpPr>
        <p:spPr>
          <a:xfrm rot="5400000" flipH="1" flipV="1">
            <a:off x="7789341" y="2457523"/>
            <a:ext cx="357190" cy="1588"/>
          </a:xfrm>
          <a:prstGeom prst="straightConnector1">
            <a:avLst/>
          </a:prstGeom>
          <a:ln w="28575">
            <a:solidFill>
              <a:srgbClr val="F298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>
            <a:extLst>
              <a:ext uri="{FF2B5EF4-FFF2-40B4-BE49-F238E27FC236}">
                <a16:creationId xmlns:a16="http://schemas.microsoft.com/office/drawing/2014/main" id="{24BD227F-0A5A-5780-0D92-D169A82477CD}"/>
              </a:ext>
            </a:extLst>
          </p:cNvPr>
          <p:cNvSpPr/>
          <p:nvPr/>
        </p:nvSpPr>
        <p:spPr>
          <a:xfrm>
            <a:off x="4465672" y="4691445"/>
            <a:ext cx="642942" cy="642942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B9065773-FC8A-B8D9-ECAD-2458DFA35CE2}"/>
              </a:ext>
            </a:extLst>
          </p:cNvPr>
          <p:cNvSpPr/>
          <p:nvPr/>
        </p:nvSpPr>
        <p:spPr>
          <a:xfrm>
            <a:off x="5108614" y="4703409"/>
            <a:ext cx="642942" cy="642942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8" name="TextBox 73">
            <a:extLst>
              <a:ext uri="{FF2B5EF4-FFF2-40B4-BE49-F238E27FC236}">
                <a16:creationId xmlns:a16="http://schemas.microsoft.com/office/drawing/2014/main" id="{D2120C0C-045F-AB7D-90E0-7570EF42A687}"/>
              </a:ext>
            </a:extLst>
          </p:cNvPr>
          <p:cNvSpPr txBox="1"/>
          <p:nvPr/>
        </p:nvSpPr>
        <p:spPr>
          <a:xfrm>
            <a:off x="2795050" y="2984931"/>
            <a:ext cx="3857652" cy="293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70000"/>
              </a:lnSpc>
              <a:spcBef>
                <a:spcPct val="50000"/>
              </a:spcBef>
            </a:pPr>
            <a:r>
              <a:rPr kumimoji="1" lang="en-US" altLang="zh-CN" sz="180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d</a:t>
            </a:r>
            <a:r>
              <a:rPr kumimoji="1" lang="en-US" altLang="zh-CN" sz="1800" baseline="-3000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0</a:t>
            </a:r>
            <a:r>
              <a:rPr kumimoji="1" lang="en-US" altLang="zh-CN" sz="180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=3</a:t>
            </a:r>
            <a:r>
              <a:rPr kumimoji="1" lang="zh-CN" altLang="en-US" sz="180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kumimoji="1" lang="en-US" altLang="zh-CN" sz="180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d</a:t>
            </a:r>
            <a:r>
              <a:rPr kumimoji="1" lang="en-US" altLang="zh-CN" sz="1800" baseline="-3000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1</a:t>
            </a:r>
            <a:r>
              <a:rPr kumimoji="1" lang="en-US" altLang="zh-CN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=(3+1) </a:t>
            </a:r>
            <a:r>
              <a:rPr kumimoji="1" lang="en-US" altLang="zh-CN" sz="180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% 13=4</a:t>
            </a:r>
            <a:endParaRPr kumimoji="1" lang="zh-CN" altLang="en-US" sz="1800" dirty="0">
              <a:solidFill>
                <a:srgbClr val="525252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sp>
        <p:nvSpPr>
          <p:cNvPr id="39" name="TextBox 44">
            <a:extLst>
              <a:ext uri="{FF2B5EF4-FFF2-40B4-BE49-F238E27FC236}">
                <a16:creationId xmlns:a16="http://schemas.microsoft.com/office/drawing/2014/main" id="{7D5CD140-083A-AF99-3B03-36C56521817C}"/>
              </a:ext>
            </a:extLst>
          </p:cNvPr>
          <p:cNvSpPr txBox="1"/>
          <p:nvPr/>
        </p:nvSpPr>
        <p:spPr>
          <a:xfrm>
            <a:off x="5724008" y="2920055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800">
                <a:solidFill>
                  <a:srgbClr val="F29803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Wingdings"/>
              </a:rPr>
              <a:t></a:t>
            </a:r>
            <a:r>
              <a:rPr kumimoji="1" lang="zh-CN" altLang="en-US" sz="1800">
                <a:solidFill>
                  <a:srgbClr val="F29803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仍冲突</a:t>
            </a:r>
            <a:endParaRPr lang="zh-CN" altLang="en-US" sz="1800">
              <a:solidFill>
                <a:srgbClr val="F29803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40" name="TextBox 45">
            <a:extLst>
              <a:ext uri="{FF2B5EF4-FFF2-40B4-BE49-F238E27FC236}">
                <a16:creationId xmlns:a16="http://schemas.microsoft.com/office/drawing/2014/main" id="{96A6BAB5-3CA8-0AB5-C240-FA50273D3827}"/>
              </a:ext>
            </a:extLst>
          </p:cNvPr>
          <p:cNvSpPr txBox="1"/>
          <p:nvPr/>
        </p:nvSpPr>
        <p:spPr>
          <a:xfrm>
            <a:off x="5724008" y="3346424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800">
                <a:solidFill>
                  <a:srgbClr val="F29803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Wingdings"/>
              </a:rPr>
              <a:t></a:t>
            </a:r>
            <a:r>
              <a:rPr kumimoji="1" lang="zh-CN" altLang="en-US" sz="1800">
                <a:solidFill>
                  <a:srgbClr val="F29803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仍冲突</a:t>
            </a:r>
            <a:endParaRPr lang="zh-CN" altLang="en-US" sz="1800">
              <a:solidFill>
                <a:srgbClr val="F29803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92391103-44D0-B197-BB7B-CADDCA2F9560}"/>
              </a:ext>
            </a:extLst>
          </p:cNvPr>
          <p:cNvSpPr txBox="1"/>
          <p:nvPr/>
        </p:nvSpPr>
        <p:spPr>
          <a:xfrm>
            <a:off x="5724008" y="3775052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800">
                <a:solidFill>
                  <a:srgbClr val="F29803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Wingdings"/>
              </a:rPr>
              <a:t> </a:t>
            </a:r>
            <a:r>
              <a:rPr kumimoji="1" lang="en-US" altLang="zh-CN" sz="1800">
                <a:solidFill>
                  <a:srgbClr val="F29803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OK</a:t>
            </a:r>
            <a:endParaRPr lang="zh-CN" altLang="en-US" sz="1800">
              <a:solidFill>
                <a:srgbClr val="F29803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42" name="TextBox 47">
            <a:extLst>
              <a:ext uri="{FF2B5EF4-FFF2-40B4-BE49-F238E27FC236}">
                <a16:creationId xmlns:a16="http://schemas.microsoft.com/office/drawing/2014/main" id="{F1C745D5-0222-D0BB-BECF-C26F3A318A1B}"/>
              </a:ext>
            </a:extLst>
          </p:cNvPr>
          <p:cNvSpPr txBox="1"/>
          <p:nvPr/>
        </p:nvSpPr>
        <p:spPr>
          <a:xfrm>
            <a:off x="2795050" y="3846540"/>
            <a:ext cx="2571768" cy="297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70000"/>
              </a:lnSpc>
              <a:spcBef>
                <a:spcPct val="50000"/>
              </a:spcBef>
            </a:pPr>
            <a:r>
              <a:rPr kumimoji="1" lang="en-US" altLang="zh-CN" sz="180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d</a:t>
            </a:r>
            <a:r>
              <a:rPr kumimoji="1" lang="en-US" altLang="zh-CN" sz="1800" baseline="-3000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3</a:t>
            </a:r>
            <a:r>
              <a:rPr kumimoji="1" lang="en-US" altLang="zh-CN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=(5+1) % 13=6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" name="TextBox 48">
            <a:extLst>
              <a:ext uri="{FF2B5EF4-FFF2-40B4-BE49-F238E27FC236}">
                <a16:creationId xmlns:a16="http://schemas.microsoft.com/office/drawing/2014/main" id="{2B5DB11B-ACB6-A1DC-C4AD-6BD85DC0EF9F}"/>
              </a:ext>
            </a:extLst>
          </p:cNvPr>
          <p:cNvSpPr txBox="1"/>
          <p:nvPr/>
        </p:nvSpPr>
        <p:spPr>
          <a:xfrm>
            <a:off x="2795050" y="3396968"/>
            <a:ext cx="2490806" cy="297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70000"/>
              </a:lnSpc>
              <a:spcBef>
                <a:spcPct val="50000"/>
              </a:spcBef>
            </a:pPr>
            <a:r>
              <a:rPr kumimoji="1" lang="en-US" altLang="zh-CN" sz="180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d</a:t>
            </a:r>
            <a:r>
              <a:rPr kumimoji="1" lang="en-US" altLang="zh-CN" sz="1800" baseline="-3000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2</a:t>
            </a:r>
            <a:r>
              <a:rPr kumimoji="1" lang="en-US" altLang="zh-CN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=(4+1) </a:t>
            </a:r>
            <a:r>
              <a:rPr kumimoji="1" lang="en-US" altLang="zh-CN" sz="180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% 13=5</a:t>
            </a:r>
            <a:endParaRPr kumimoji="1" lang="en-US" altLang="zh-CN" sz="1800" dirty="0">
              <a:solidFill>
                <a:srgbClr val="525252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sp>
        <p:nvSpPr>
          <p:cNvPr id="44" name="TextBox 49">
            <a:extLst>
              <a:ext uri="{FF2B5EF4-FFF2-40B4-BE49-F238E27FC236}">
                <a16:creationId xmlns:a16="http://schemas.microsoft.com/office/drawing/2014/main" id="{09901CF0-70AD-FFCB-5447-2D8005A006F2}"/>
              </a:ext>
            </a:extLst>
          </p:cNvPr>
          <p:cNvSpPr txBox="1"/>
          <p:nvPr/>
        </p:nvSpPr>
        <p:spPr>
          <a:xfrm>
            <a:off x="4366686" y="2468273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800" dirty="0">
                <a:solidFill>
                  <a:srgbClr val="F29803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Wingdings"/>
              </a:rPr>
              <a:t></a:t>
            </a:r>
            <a:r>
              <a:rPr kumimoji="1" lang="zh-CN" altLang="en-US" sz="1800" dirty="0">
                <a:solidFill>
                  <a:srgbClr val="F29803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冲突</a:t>
            </a:r>
            <a:endParaRPr lang="zh-CN" altLang="en-US" sz="1800" dirty="0">
              <a:solidFill>
                <a:srgbClr val="F29803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45" name="TextBox 53">
            <a:extLst>
              <a:ext uri="{FF2B5EF4-FFF2-40B4-BE49-F238E27FC236}">
                <a16:creationId xmlns:a16="http://schemas.microsoft.com/office/drawing/2014/main" id="{6A3AE940-A0E2-4660-3EEB-01441EEED50A}"/>
              </a:ext>
            </a:extLst>
          </p:cNvPr>
          <p:cNvSpPr txBox="1"/>
          <p:nvPr/>
        </p:nvSpPr>
        <p:spPr>
          <a:xfrm>
            <a:off x="5105385" y="5392443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共探测</a:t>
            </a:r>
            <a:r>
              <a:rPr lang="en-US" altLang="zh-CN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4</a:t>
            </a:r>
            <a:r>
              <a: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次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EDB95179-CFDD-B5EB-E1E9-C9522E9C2C17}"/>
              </a:ext>
            </a:extLst>
          </p:cNvPr>
          <p:cNvSpPr/>
          <p:nvPr/>
        </p:nvSpPr>
        <p:spPr>
          <a:xfrm>
            <a:off x="1801152" y="1844824"/>
            <a:ext cx="8589697" cy="3888432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9554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1" grpId="0" animBg="1"/>
      <p:bldP spid="32" grpId="0" animBg="1"/>
      <p:bldP spid="34" grpId="0" animBg="1"/>
      <p:bldP spid="34" grpId="1" animBg="1"/>
      <p:bldP spid="36" grpId="0" animBg="1"/>
      <p:bldP spid="36" grpId="1" animBg="1"/>
      <p:bldP spid="37" grpId="0" animBg="1"/>
      <p:bldP spid="37" grpId="1" animBg="1"/>
      <p:bldP spid="38" grpId="0"/>
      <p:bldP spid="39" grpId="0"/>
      <p:bldP spid="39" grpId="1"/>
      <p:bldP spid="40" grpId="0"/>
      <p:bldP spid="40" grpId="1"/>
      <p:bldP spid="41" grpId="0"/>
      <p:bldP spid="42" grpId="0"/>
      <p:bldP spid="43" grpId="0"/>
      <p:bldP spid="44" grpId="0"/>
      <p:bldP spid="44" grpId="1"/>
      <p:bldP spid="4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6AC849B-071B-0C7E-A7A6-E888F7D8A3BF}"/>
              </a:ext>
            </a:extLst>
          </p:cNvPr>
          <p:cNvGrpSpPr/>
          <p:nvPr/>
        </p:nvGrpSpPr>
        <p:grpSpPr>
          <a:xfrm>
            <a:off x="1343472" y="2996952"/>
            <a:ext cx="6624737" cy="1729550"/>
            <a:chOff x="1115615" y="3067602"/>
            <a:chExt cx="6624737" cy="1729550"/>
          </a:xfrm>
        </p:grpSpPr>
        <p:sp>
          <p:nvSpPr>
            <p:cNvPr id="184324" name="Oval 4"/>
            <p:cNvSpPr>
              <a:spLocks noChangeArrowheads="1"/>
            </p:cNvSpPr>
            <p:nvPr/>
          </p:nvSpPr>
          <p:spPr bwMode="auto">
            <a:xfrm>
              <a:off x="1115615" y="3140627"/>
              <a:ext cx="504000" cy="504000"/>
            </a:xfrm>
            <a:prstGeom prst="ellipse">
              <a:avLst/>
            </a:prstGeom>
            <a:solidFill>
              <a:srgbClr val="F29803">
                <a:alpha val="30196"/>
              </a:srgbClr>
            </a:solidFill>
            <a:ln>
              <a:headEnd/>
              <a:tailEnd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4325" name="Oval 5"/>
            <p:cNvSpPr>
              <a:spLocks noChangeArrowheads="1"/>
            </p:cNvSpPr>
            <p:nvPr/>
          </p:nvSpPr>
          <p:spPr bwMode="auto">
            <a:xfrm>
              <a:off x="1331515" y="3356527"/>
              <a:ext cx="504000" cy="504000"/>
            </a:xfrm>
            <a:prstGeom prst="ellipse">
              <a:avLst/>
            </a:prstGeom>
            <a:solidFill>
              <a:srgbClr val="F29803">
                <a:alpha val="30196"/>
              </a:srgbClr>
            </a:solidFill>
            <a:ln>
              <a:headEnd/>
              <a:tailEnd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4326" name="Oval 6"/>
            <p:cNvSpPr>
              <a:spLocks noChangeArrowheads="1"/>
            </p:cNvSpPr>
            <p:nvPr/>
          </p:nvSpPr>
          <p:spPr bwMode="auto">
            <a:xfrm>
              <a:off x="1547415" y="3572427"/>
              <a:ext cx="504000" cy="504000"/>
            </a:xfrm>
            <a:prstGeom prst="ellipse">
              <a:avLst/>
            </a:prstGeom>
            <a:solidFill>
              <a:srgbClr val="F29803">
                <a:alpha val="30196"/>
              </a:srgbClr>
            </a:solidFill>
            <a:ln>
              <a:headEnd/>
              <a:tailEnd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4327" name="Oval 7"/>
            <p:cNvSpPr>
              <a:spLocks noChangeArrowheads="1"/>
            </p:cNvSpPr>
            <p:nvPr/>
          </p:nvSpPr>
          <p:spPr bwMode="auto">
            <a:xfrm>
              <a:off x="1979140" y="3067602"/>
              <a:ext cx="504000" cy="504000"/>
            </a:xfrm>
            <a:prstGeom prst="ellipse">
              <a:avLst/>
            </a:prstGeom>
            <a:solidFill>
              <a:srgbClr val="F29803">
                <a:alpha val="30196"/>
              </a:srgbClr>
            </a:solidFill>
            <a:ln>
              <a:headEnd/>
              <a:tailEnd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4328" name="Oval 8"/>
            <p:cNvSpPr>
              <a:spLocks noChangeArrowheads="1"/>
            </p:cNvSpPr>
            <p:nvPr/>
          </p:nvSpPr>
          <p:spPr bwMode="auto">
            <a:xfrm>
              <a:off x="1115615" y="3932790"/>
              <a:ext cx="504000" cy="504000"/>
            </a:xfrm>
            <a:prstGeom prst="ellipse">
              <a:avLst/>
            </a:prstGeom>
            <a:solidFill>
              <a:srgbClr val="F29803">
                <a:alpha val="30196"/>
              </a:srgbClr>
            </a:solidFill>
            <a:ln>
              <a:headEnd/>
              <a:tailEnd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4329" name="Oval 9"/>
            <p:cNvSpPr>
              <a:spLocks noChangeArrowheads="1"/>
            </p:cNvSpPr>
            <p:nvPr/>
          </p:nvSpPr>
          <p:spPr bwMode="auto">
            <a:xfrm>
              <a:off x="2052165" y="3859765"/>
              <a:ext cx="504000" cy="504000"/>
            </a:xfrm>
            <a:prstGeom prst="ellipse">
              <a:avLst/>
            </a:prstGeom>
            <a:solidFill>
              <a:srgbClr val="F29803">
                <a:alpha val="30196"/>
              </a:srgbClr>
            </a:solidFill>
            <a:ln>
              <a:headEnd/>
              <a:tailEnd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4330" name="Oval 10"/>
            <p:cNvSpPr>
              <a:spLocks noChangeArrowheads="1"/>
            </p:cNvSpPr>
            <p:nvPr/>
          </p:nvSpPr>
          <p:spPr bwMode="auto">
            <a:xfrm>
              <a:off x="2556172" y="3500990"/>
              <a:ext cx="504000" cy="504000"/>
            </a:xfrm>
            <a:prstGeom prst="ellipse">
              <a:avLst/>
            </a:prstGeom>
            <a:solidFill>
              <a:srgbClr val="F29803">
                <a:alpha val="30196"/>
              </a:srgbClr>
            </a:solidFill>
            <a:ln>
              <a:headEnd/>
              <a:tailEnd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4331" name="Oval 11"/>
            <p:cNvSpPr>
              <a:spLocks noChangeArrowheads="1"/>
            </p:cNvSpPr>
            <p:nvPr/>
          </p:nvSpPr>
          <p:spPr bwMode="auto">
            <a:xfrm>
              <a:off x="1907703" y="4293152"/>
              <a:ext cx="504000" cy="504000"/>
            </a:xfrm>
            <a:prstGeom prst="ellipse">
              <a:avLst/>
            </a:prstGeom>
            <a:solidFill>
              <a:srgbClr val="F29803">
                <a:alpha val="30196"/>
              </a:srgbClr>
            </a:solidFill>
            <a:ln>
              <a:headEnd/>
              <a:tailEnd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4332" name="Oval 12"/>
            <p:cNvSpPr>
              <a:spLocks noChangeArrowheads="1"/>
            </p:cNvSpPr>
            <p:nvPr/>
          </p:nvSpPr>
          <p:spPr bwMode="auto">
            <a:xfrm>
              <a:off x="2627609" y="3140627"/>
              <a:ext cx="504000" cy="504000"/>
            </a:xfrm>
            <a:prstGeom prst="ellipse">
              <a:avLst/>
            </a:prstGeom>
            <a:solidFill>
              <a:srgbClr val="F29803">
                <a:alpha val="30196"/>
              </a:srgbClr>
            </a:solidFill>
            <a:ln>
              <a:headEnd/>
              <a:tailEnd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4333" name="AutoShape 13"/>
            <p:cNvSpPr>
              <a:spLocks noChangeArrowheads="1"/>
            </p:cNvSpPr>
            <p:nvPr/>
          </p:nvSpPr>
          <p:spPr bwMode="auto">
            <a:xfrm>
              <a:off x="3491880" y="3475609"/>
              <a:ext cx="2502610" cy="917079"/>
            </a:xfrm>
            <a:prstGeom prst="rightArrow">
              <a:avLst>
                <a:gd name="adj1" fmla="val 50000"/>
                <a:gd name="adj2" fmla="val 58491"/>
              </a:avLst>
            </a:prstGeom>
            <a:solidFill>
              <a:schemeClr val="bg1">
                <a:lumMod val="75000"/>
              </a:schemeClr>
            </a:solidFill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4334" name="Text Box 14"/>
            <p:cNvSpPr txBox="1">
              <a:spLocks noChangeArrowheads="1"/>
            </p:cNvSpPr>
            <p:nvPr/>
          </p:nvSpPr>
          <p:spPr bwMode="auto">
            <a:xfrm>
              <a:off x="3581558" y="3299929"/>
              <a:ext cx="185453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800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某种函数关系</a:t>
              </a:r>
            </a:p>
          </p:txBody>
        </p:sp>
        <p:sp>
          <p:nvSpPr>
            <p:cNvPr id="184335" name="AutoShape 15"/>
            <p:cNvSpPr>
              <a:spLocks noChangeAspect="1" noChangeArrowheads="1"/>
            </p:cNvSpPr>
            <p:nvPr/>
          </p:nvSpPr>
          <p:spPr bwMode="auto">
            <a:xfrm>
              <a:off x="6481464" y="3250729"/>
              <a:ext cx="1258888" cy="1220788"/>
            </a:xfrm>
            <a:prstGeom prst="cube">
              <a:avLst>
                <a:gd name="adj" fmla="val 25000"/>
              </a:avLst>
            </a:prstGeom>
            <a:solidFill>
              <a:srgbClr val="F29803"/>
            </a:solidFill>
            <a:ln w="28575">
              <a:solidFill>
                <a:schemeClr val="bg1"/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r>
                <a:rPr lang="zh-CN" altLang="en-US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存储</a:t>
              </a:r>
              <a:endParaRPr lang="en-US" altLang="zh-CN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  <a:p>
              <a:r>
                <a:rPr lang="zh-CN" altLang="en-US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地址</a:t>
              </a:r>
            </a:p>
          </p:txBody>
        </p:sp>
        <p:sp>
          <p:nvSpPr>
            <p:cNvPr id="184336" name="Text Box 16"/>
            <p:cNvSpPr txBox="1">
              <a:spLocks noChangeArrowheads="1"/>
            </p:cNvSpPr>
            <p:nvPr/>
          </p:nvSpPr>
          <p:spPr bwMode="auto">
            <a:xfrm>
              <a:off x="3581557" y="4196870"/>
              <a:ext cx="221457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1800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存储地址</a:t>
              </a:r>
              <a:r>
                <a:rPr lang="en-US" altLang="zh-CN" sz="1800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=</a:t>
              </a:r>
              <a:r>
                <a:rPr lang="en-US" altLang="zh-CN" sz="1800" i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h</a:t>
              </a:r>
              <a:r>
                <a:rPr lang="en-US" altLang="zh-CN" sz="1800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(key)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341207" y="5066516"/>
            <a:ext cx="6987782" cy="879921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342900" marR="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 kumimoji="0" sz="2000" i="0" u="none" strike="noStrike" cap="none" spc="0" normalizeH="0" baseline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  <a:lvl2pPr>
              <a:defRPr>
                <a:solidFill>
                  <a:srgbClr val="3333FF"/>
                </a:solidFill>
                <a:latin typeface="Times New Roman" pitchFamily="18" charset="0"/>
                <a:ea typeface="楷体_GB2312" pitchFamily="49" charset="-122"/>
              </a:defRPr>
            </a:lvl2pPr>
            <a:lvl3pPr>
              <a:defRPr>
                <a:solidFill>
                  <a:srgbClr val="3333FF"/>
                </a:solidFill>
                <a:latin typeface="Times New Roman" pitchFamily="18" charset="0"/>
                <a:ea typeface="楷体_GB2312" pitchFamily="49" charset="-122"/>
              </a:defRPr>
            </a:lvl3pPr>
            <a:lvl4pPr>
              <a:defRPr>
                <a:solidFill>
                  <a:srgbClr val="3333FF"/>
                </a:solidFill>
                <a:latin typeface="Times New Roman" pitchFamily="18" charset="0"/>
                <a:ea typeface="楷体_GB2312" pitchFamily="49" charset="-122"/>
              </a:defRPr>
            </a:lvl4pPr>
            <a:lvl5pPr>
              <a:defRPr>
                <a:solidFill>
                  <a:srgbClr val="3333FF"/>
                </a:solidFill>
                <a:latin typeface="Times New Roman" pitchFamily="18" charset="0"/>
                <a:ea typeface="楷体_GB2312" pitchFamily="49" charset="-122"/>
              </a:defRPr>
            </a:lvl5pPr>
            <a:lvl6pPr>
              <a:defRPr>
                <a:solidFill>
                  <a:srgbClr val="3333FF"/>
                </a:solidFill>
                <a:latin typeface="Times New Roman" pitchFamily="18" charset="0"/>
                <a:ea typeface="楷体_GB2312" pitchFamily="49" charset="-122"/>
              </a:defRPr>
            </a:lvl6pPr>
            <a:lvl7pPr>
              <a:defRPr>
                <a:solidFill>
                  <a:srgbClr val="3333FF"/>
                </a:solidFill>
                <a:latin typeface="Times New Roman" pitchFamily="18" charset="0"/>
                <a:ea typeface="楷体_GB2312" pitchFamily="49" charset="-122"/>
              </a:defRPr>
            </a:lvl7pPr>
            <a:lvl8pPr>
              <a:defRPr>
                <a:solidFill>
                  <a:srgbClr val="3333FF"/>
                </a:solidFill>
                <a:latin typeface="Times New Roman" pitchFamily="18" charset="0"/>
                <a:ea typeface="楷体_GB2312" pitchFamily="49" charset="-122"/>
              </a:defRPr>
            </a:lvl8pPr>
            <a:lvl9pPr>
              <a:defRPr>
                <a:solidFill>
                  <a:srgbClr val="3333FF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800" dirty="0">
                <a:solidFill>
                  <a:srgbClr val="F29803"/>
                </a:solidFill>
              </a:rPr>
              <a:t>注意</a:t>
            </a:r>
            <a:r>
              <a:rPr lang="zh-CN" altLang="en-US" sz="1800" b="0" dirty="0"/>
              <a:t>：哈希表是一种存储结构，它并非适合任何情况，主要适合记录的关键字与存储地址存在某种函数关系的数据。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70D91EA-DF50-5CAE-FA37-652BA27511E0}"/>
              </a:ext>
            </a:extLst>
          </p:cNvPr>
          <p:cNvSpPr txBox="1"/>
          <p:nvPr/>
        </p:nvSpPr>
        <p:spPr>
          <a:xfrm>
            <a:off x="1078534" y="158067"/>
            <a:ext cx="2624436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en-US" altLang="zh-CN" dirty="0"/>
              <a:t>9.4 </a:t>
            </a:r>
            <a:r>
              <a:rPr lang="zh-CN" altLang="en-US" dirty="0"/>
              <a:t>哈希表的查找</a:t>
            </a:r>
          </a:p>
        </p:txBody>
      </p:sp>
      <p:sp>
        <p:nvSpPr>
          <p:cNvPr id="23" name="Text Box 5">
            <a:extLst>
              <a:ext uri="{FF2B5EF4-FFF2-40B4-BE49-F238E27FC236}">
                <a16:creationId xmlns:a16="http://schemas.microsoft.com/office/drawing/2014/main" id="{38C3E5E5-0B56-5EE2-FA54-1266173F26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8534" y="885870"/>
            <a:ext cx="33612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marR="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en-US" altLang="zh-CN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9.4.1 </a:t>
            </a:r>
            <a:r>
              <a:rPr lang="zh-CN" altLang="en-US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哈希表的基本概念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EDE1C87-1D30-7524-908B-68F49A714092}"/>
              </a:ext>
            </a:extLst>
          </p:cNvPr>
          <p:cNvGrpSpPr/>
          <p:nvPr/>
        </p:nvGrpSpPr>
        <p:grpSpPr>
          <a:xfrm>
            <a:off x="1402204" y="1807454"/>
            <a:ext cx="2659716" cy="517276"/>
            <a:chOff x="1396241" y="2304668"/>
            <a:chExt cx="1784996" cy="480002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58D66D14-1EE5-DFBD-270E-2BFFC83BAB18}"/>
                </a:ext>
              </a:extLst>
            </p:cNvPr>
            <p:cNvSpPr/>
            <p:nvPr/>
          </p:nvSpPr>
          <p:spPr>
            <a:xfrm>
              <a:off x="1396241" y="2304668"/>
              <a:ext cx="1784996" cy="480002"/>
            </a:xfrm>
            <a:prstGeom prst="roundRect">
              <a:avLst/>
            </a:prstGeom>
            <a:solidFill>
              <a:srgbClr val="F298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725DE69A-40AD-1171-2BB1-9F600A04838F}"/>
                </a:ext>
              </a:extLst>
            </p:cNvPr>
            <p:cNvSpPr txBox="1"/>
            <p:nvPr/>
          </p:nvSpPr>
          <p:spPr>
            <a:xfrm>
              <a:off x="1433296" y="2399255"/>
              <a:ext cx="1728588" cy="342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1</a:t>
              </a:r>
              <a:r>
                <a:rPr lang="zh-CN" altLang="en-US" sz="18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、哈希表适合情况</a:t>
              </a:r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9B3883F4-9C36-B23F-9970-3EE968FE46C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42" t="-215" r="20717" b="215"/>
          <a:stretch/>
        </p:blipFill>
        <p:spPr>
          <a:xfrm>
            <a:off x="8328989" y="1229403"/>
            <a:ext cx="3167611" cy="50974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01599" y="2380543"/>
            <a:ext cx="642942" cy="385765"/>
          </a:xfrm>
          <a:prstGeom prst="rect">
            <a:avLst/>
          </a:prstGeom>
          <a:solidFill>
            <a:srgbClr val="F29803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30188" y="1994778"/>
            <a:ext cx="3857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0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544541" y="2374910"/>
            <a:ext cx="642942" cy="385765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73130" y="1994778"/>
            <a:ext cx="3857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1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187483" y="2374910"/>
            <a:ext cx="642942" cy="385765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54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16072" y="1994778"/>
            <a:ext cx="3857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2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830425" y="2374910"/>
            <a:ext cx="642942" cy="385765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16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9014" y="1994778"/>
            <a:ext cx="3857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3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473367" y="2374910"/>
            <a:ext cx="642942" cy="385765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43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01956" y="1994778"/>
            <a:ext cx="3857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4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116309" y="2374910"/>
            <a:ext cx="642942" cy="385765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31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44898" y="1994778"/>
            <a:ext cx="3857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5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759251" y="2380543"/>
            <a:ext cx="642942" cy="385765"/>
          </a:xfrm>
          <a:prstGeom prst="rect">
            <a:avLst/>
          </a:prstGeom>
          <a:solidFill>
            <a:srgbClr val="F29803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87840" y="1994778"/>
            <a:ext cx="3857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6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402193" y="2374910"/>
            <a:ext cx="642942" cy="385765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46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30782" y="1994778"/>
            <a:ext cx="3857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7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045135" y="2374910"/>
            <a:ext cx="642942" cy="385765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60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173724" y="1994778"/>
            <a:ext cx="3857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8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688077" y="2374910"/>
            <a:ext cx="642942" cy="385765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74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16666" y="1994778"/>
            <a:ext cx="3857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9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331019" y="2380543"/>
            <a:ext cx="642942" cy="385765"/>
          </a:xfrm>
          <a:prstGeom prst="rect">
            <a:avLst/>
          </a:prstGeom>
          <a:solidFill>
            <a:srgbClr val="F29803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59608" y="1994778"/>
            <a:ext cx="3857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10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973961" y="2374910"/>
            <a:ext cx="642942" cy="385765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102550" y="1994778"/>
            <a:ext cx="3857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11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616903" y="2374910"/>
            <a:ext cx="642942" cy="385765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90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745492" y="1994778"/>
            <a:ext cx="3857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12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973037" y="1001994"/>
            <a:ext cx="8282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关键字：</a:t>
            </a:r>
            <a:r>
              <a:rPr kumimoji="1" lang="en-US" altLang="zh-CN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16  74  60  43  54  90  46  31  29  88  77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187351" y="1535097"/>
            <a:ext cx="17145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h(88)=10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5779889" y="2374910"/>
            <a:ext cx="642942" cy="385765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29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901599" y="2370147"/>
            <a:ext cx="642942" cy="385765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77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8326257" y="2374910"/>
            <a:ext cx="642942" cy="385765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rgbClr val="F29803"/>
                </a:solidFill>
                <a:latin typeface="Consolas" pitchFamily="49" charset="0"/>
                <a:cs typeface="Consolas" pitchFamily="49" charset="0"/>
              </a:rPr>
              <a:t>88</a:t>
            </a:r>
            <a:endParaRPr lang="zh-CN" altLang="en-US" sz="1800" dirty="0">
              <a:solidFill>
                <a:srgbClr val="F29803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 rot="5400000" flipH="1" flipV="1">
            <a:off x="8080192" y="1641460"/>
            <a:ext cx="357190" cy="1588"/>
          </a:xfrm>
          <a:prstGeom prst="straightConnector1">
            <a:avLst/>
          </a:prstGeom>
          <a:ln w="28575">
            <a:solidFill>
              <a:srgbClr val="F298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152028" y="2878965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共探测</a:t>
            </a:r>
            <a:r>
              <a:rPr lang="en-US" altLang="zh-CN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1</a:t>
            </a:r>
            <a:r>
              <a: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次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10162C8-CEA7-D436-DB7D-8F6DAC2EC77F}"/>
              </a:ext>
            </a:extLst>
          </p:cNvPr>
          <p:cNvSpPr txBox="1"/>
          <p:nvPr/>
        </p:nvSpPr>
        <p:spPr>
          <a:xfrm>
            <a:off x="1092016" y="158067"/>
            <a:ext cx="1763624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dirty="0"/>
              <a:t>线性探测法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E22B931-374A-56C0-6F19-195E88EB4C64}"/>
              </a:ext>
            </a:extLst>
          </p:cNvPr>
          <p:cNvSpPr/>
          <p:nvPr/>
        </p:nvSpPr>
        <p:spPr>
          <a:xfrm>
            <a:off x="1721447" y="908720"/>
            <a:ext cx="8749105" cy="2397017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DE6603F5-EDB0-D9F3-5E7A-C7E5461FC0C4}"/>
              </a:ext>
            </a:extLst>
          </p:cNvPr>
          <p:cNvSpPr/>
          <p:nvPr/>
        </p:nvSpPr>
        <p:spPr>
          <a:xfrm>
            <a:off x="1937470" y="5523272"/>
            <a:ext cx="642942" cy="385765"/>
          </a:xfrm>
          <a:prstGeom prst="rect">
            <a:avLst/>
          </a:prstGeom>
          <a:solidFill>
            <a:srgbClr val="F29803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rgbClr val="3333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6" name="TextBox 5">
            <a:extLst>
              <a:ext uri="{FF2B5EF4-FFF2-40B4-BE49-F238E27FC236}">
                <a16:creationId xmlns:a16="http://schemas.microsoft.com/office/drawing/2014/main" id="{53EE8D9C-838F-D941-6270-ED1E3B1B4F6F}"/>
              </a:ext>
            </a:extLst>
          </p:cNvPr>
          <p:cNvSpPr txBox="1"/>
          <p:nvPr/>
        </p:nvSpPr>
        <p:spPr>
          <a:xfrm>
            <a:off x="2066059" y="5137507"/>
            <a:ext cx="3857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0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F905DA9A-61C7-57DB-F8D5-8FFFAAC617A7}"/>
              </a:ext>
            </a:extLst>
          </p:cNvPr>
          <p:cNvSpPr/>
          <p:nvPr/>
        </p:nvSpPr>
        <p:spPr>
          <a:xfrm>
            <a:off x="2580412" y="5513331"/>
            <a:ext cx="642942" cy="385765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9" name="TextBox 9">
            <a:extLst>
              <a:ext uri="{FF2B5EF4-FFF2-40B4-BE49-F238E27FC236}">
                <a16:creationId xmlns:a16="http://schemas.microsoft.com/office/drawing/2014/main" id="{9463B4A2-EBA1-EC7D-6E67-6F4B7BB65E00}"/>
              </a:ext>
            </a:extLst>
          </p:cNvPr>
          <p:cNvSpPr txBox="1"/>
          <p:nvPr/>
        </p:nvSpPr>
        <p:spPr>
          <a:xfrm>
            <a:off x="2709001" y="5137507"/>
            <a:ext cx="3857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1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0ED5ECCB-0BBE-99C5-CCE6-A7207E6BE7C1}"/>
              </a:ext>
            </a:extLst>
          </p:cNvPr>
          <p:cNvSpPr/>
          <p:nvPr/>
        </p:nvSpPr>
        <p:spPr>
          <a:xfrm>
            <a:off x="3223354" y="5513331"/>
            <a:ext cx="642942" cy="385765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54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1" name="TextBox 11">
            <a:extLst>
              <a:ext uri="{FF2B5EF4-FFF2-40B4-BE49-F238E27FC236}">
                <a16:creationId xmlns:a16="http://schemas.microsoft.com/office/drawing/2014/main" id="{21E8E447-7F9A-8396-32C9-CFFDE04E35A9}"/>
              </a:ext>
            </a:extLst>
          </p:cNvPr>
          <p:cNvSpPr txBox="1"/>
          <p:nvPr/>
        </p:nvSpPr>
        <p:spPr>
          <a:xfrm>
            <a:off x="3351943" y="5137507"/>
            <a:ext cx="3857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2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71438912-D9D1-C960-5C8A-1FCE9EDD1E81}"/>
              </a:ext>
            </a:extLst>
          </p:cNvPr>
          <p:cNvSpPr/>
          <p:nvPr/>
        </p:nvSpPr>
        <p:spPr>
          <a:xfrm>
            <a:off x="3866296" y="5513331"/>
            <a:ext cx="642942" cy="385765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16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" name="TextBox 13">
            <a:extLst>
              <a:ext uri="{FF2B5EF4-FFF2-40B4-BE49-F238E27FC236}">
                <a16:creationId xmlns:a16="http://schemas.microsoft.com/office/drawing/2014/main" id="{769A5CBC-6863-B373-0484-453A5265DDAE}"/>
              </a:ext>
            </a:extLst>
          </p:cNvPr>
          <p:cNvSpPr txBox="1"/>
          <p:nvPr/>
        </p:nvSpPr>
        <p:spPr>
          <a:xfrm>
            <a:off x="3994885" y="5137507"/>
            <a:ext cx="3857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3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5EF59644-59D1-95E1-99FF-FEF0016A39C4}"/>
              </a:ext>
            </a:extLst>
          </p:cNvPr>
          <p:cNvSpPr/>
          <p:nvPr/>
        </p:nvSpPr>
        <p:spPr>
          <a:xfrm>
            <a:off x="4509238" y="5513331"/>
            <a:ext cx="642942" cy="385765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43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5" name="TextBox 15">
            <a:extLst>
              <a:ext uri="{FF2B5EF4-FFF2-40B4-BE49-F238E27FC236}">
                <a16:creationId xmlns:a16="http://schemas.microsoft.com/office/drawing/2014/main" id="{560E64C4-E866-F692-5655-F92C4B795CF9}"/>
              </a:ext>
            </a:extLst>
          </p:cNvPr>
          <p:cNvSpPr txBox="1"/>
          <p:nvPr/>
        </p:nvSpPr>
        <p:spPr>
          <a:xfrm>
            <a:off x="4637827" y="5137507"/>
            <a:ext cx="3857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4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3C6EACED-91C5-FEAD-8EA4-93BDCE07F3FA}"/>
              </a:ext>
            </a:extLst>
          </p:cNvPr>
          <p:cNvSpPr/>
          <p:nvPr/>
        </p:nvSpPr>
        <p:spPr>
          <a:xfrm>
            <a:off x="5152180" y="5513331"/>
            <a:ext cx="642942" cy="385765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31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" name="TextBox 17">
            <a:extLst>
              <a:ext uri="{FF2B5EF4-FFF2-40B4-BE49-F238E27FC236}">
                <a16:creationId xmlns:a16="http://schemas.microsoft.com/office/drawing/2014/main" id="{E4D8F323-FB31-7B24-D9A8-450B5CCB39BC}"/>
              </a:ext>
            </a:extLst>
          </p:cNvPr>
          <p:cNvSpPr txBox="1"/>
          <p:nvPr/>
        </p:nvSpPr>
        <p:spPr>
          <a:xfrm>
            <a:off x="5280769" y="5137507"/>
            <a:ext cx="3857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5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57BEF289-59C8-073D-E677-4916FBD06228}"/>
              </a:ext>
            </a:extLst>
          </p:cNvPr>
          <p:cNvSpPr/>
          <p:nvPr/>
        </p:nvSpPr>
        <p:spPr>
          <a:xfrm>
            <a:off x="5795122" y="5523272"/>
            <a:ext cx="642942" cy="385765"/>
          </a:xfrm>
          <a:prstGeom prst="rect">
            <a:avLst/>
          </a:prstGeom>
          <a:solidFill>
            <a:srgbClr val="F29803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rgbClr val="3333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TextBox 19">
            <a:extLst>
              <a:ext uri="{FF2B5EF4-FFF2-40B4-BE49-F238E27FC236}">
                <a16:creationId xmlns:a16="http://schemas.microsoft.com/office/drawing/2014/main" id="{4D4DF05A-7764-BF74-A1FC-CE6F5BBF880E}"/>
              </a:ext>
            </a:extLst>
          </p:cNvPr>
          <p:cNvSpPr txBox="1"/>
          <p:nvPr/>
        </p:nvSpPr>
        <p:spPr>
          <a:xfrm>
            <a:off x="5923711" y="5137507"/>
            <a:ext cx="3857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6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81795FCE-B541-59B5-0FA0-133BCB1AB840}"/>
              </a:ext>
            </a:extLst>
          </p:cNvPr>
          <p:cNvSpPr/>
          <p:nvPr/>
        </p:nvSpPr>
        <p:spPr>
          <a:xfrm>
            <a:off x="6438064" y="5513331"/>
            <a:ext cx="642942" cy="385765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46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1" name="TextBox 21">
            <a:extLst>
              <a:ext uri="{FF2B5EF4-FFF2-40B4-BE49-F238E27FC236}">
                <a16:creationId xmlns:a16="http://schemas.microsoft.com/office/drawing/2014/main" id="{A82559CD-4C6A-603C-10E9-7DE2E669C7DE}"/>
              </a:ext>
            </a:extLst>
          </p:cNvPr>
          <p:cNvSpPr txBox="1"/>
          <p:nvPr/>
        </p:nvSpPr>
        <p:spPr>
          <a:xfrm>
            <a:off x="6566653" y="5137507"/>
            <a:ext cx="3857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7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6FAF4E5D-5E14-C42E-5536-6C4CE5870FDE}"/>
              </a:ext>
            </a:extLst>
          </p:cNvPr>
          <p:cNvSpPr/>
          <p:nvPr/>
        </p:nvSpPr>
        <p:spPr>
          <a:xfrm>
            <a:off x="7081006" y="5513331"/>
            <a:ext cx="642942" cy="385765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60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3" name="TextBox 23">
            <a:extLst>
              <a:ext uri="{FF2B5EF4-FFF2-40B4-BE49-F238E27FC236}">
                <a16:creationId xmlns:a16="http://schemas.microsoft.com/office/drawing/2014/main" id="{40F95C01-DC9B-9D21-198B-E3E1829A8231}"/>
              </a:ext>
            </a:extLst>
          </p:cNvPr>
          <p:cNvSpPr txBox="1"/>
          <p:nvPr/>
        </p:nvSpPr>
        <p:spPr>
          <a:xfrm>
            <a:off x="7209595" y="5137507"/>
            <a:ext cx="3857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8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1D376CB7-E3D9-A8BA-77EE-F1ABD7FB8D5A}"/>
              </a:ext>
            </a:extLst>
          </p:cNvPr>
          <p:cNvSpPr/>
          <p:nvPr/>
        </p:nvSpPr>
        <p:spPr>
          <a:xfrm>
            <a:off x="7723948" y="5513331"/>
            <a:ext cx="642942" cy="385765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74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5" name="TextBox 25">
            <a:extLst>
              <a:ext uri="{FF2B5EF4-FFF2-40B4-BE49-F238E27FC236}">
                <a16:creationId xmlns:a16="http://schemas.microsoft.com/office/drawing/2014/main" id="{594D943B-2746-0692-D4AF-2F7BC23B4B3C}"/>
              </a:ext>
            </a:extLst>
          </p:cNvPr>
          <p:cNvSpPr txBox="1"/>
          <p:nvPr/>
        </p:nvSpPr>
        <p:spPr>
          <a:xfrm>
            <a:off x="7852537" y="5137507"/>
            <a:ext cx="3857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9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979C9753-AF60-DB5B-AA44-534B6BC7F229}"/>
              </a:ext>
            </a:extLst>
          </p:cNvPr>
          <p:cNvSpPr/>
          <p:nvPr/>
        </p:nvSpPr>
        <p:spPr>
          <a:xfrm>
            <a:off x="8366890" y="5523272"/>
            <a:ext cx="642942" cy="385765"/>
          </a:xfrm>
          <a:prstGeom prst="rect">
            <a:avLst/>
          </a:prstGeom>
          <a:solidFill>
            <a:srgbClr val="F29803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rgbClr val="3333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4" name="TextBox 27">
            <a:extLst>
              <a:ext uri="{FF2B5EF4-FFF2-40B4-BE49-F238E27FC236}">
                <a16:creationId xmlns:a16="http://schemas.microsoft.com/office/drawing/2014/main" id="{1688AC0E-538C-DAF8-A7A2-84B670DF543E}"/>
              </a:ext>
            </a:extLst>
          </p:cNvPr>
          <p:cNvSpPr txBox="1"/>
          <p:nvPr/>
        </p:nvSpPr>
        <p:spPr>
          <a:xfrm>
            <a:off x="8495479" y="5137507"/>
            <a:ext cx="3857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10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446E9D4D-8B3A-27BA-E8A2-14F255BAC256}"/>
              </a:ext>
            </a:extLst>
          </p:cNvPr>
          <p:cNvSpPr/>
          <p:nvPr/>
        </p:nvSpPr>
        <p:spPr>
          <a:xfrm>
            <a:off x="9009832" y="5513331"/>
            <a:ext cx="642942" cy="385765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" name="TextBox 29">
            <a:extLst>
              <a:ext uri="{FF2B5EF4-FFF2-40B4-BE49-F238E27FC236}">
                <a16:creationId xmlns:a16="http://schemas.microsoft.com/office/drawing/2014/main" id="{02B126C4-309D-8778-6D8C-525B7F670490}"/>
              </a:ext>
            </a:extLst>
          </p:cNvPr>
          <p:cNvSpPr txBox="1"/>
          <p:nvPr/>
        </p:nvSpPr>
        <p:spPr>
          <a:xfrm>
            <a:off x="9138421" y="5137507"/>
            <a:ext cx="3857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11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7426BFAF-C322-DDDD-7607-9D240A20352D}"/>
              </a:ext>
            </a:extLst>
          </p:cNvPr>
          <p:cNvSpPr/>
          <p:nvPr/>
        </p:nvSpPr>
        <p:spPr>
          <a:xfrm>
            <a:off x="9652774" y="5513331"/>
            <a:ext cx="642942" cy="385765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90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8" name="TextBox 31">
            <a:extLst>
              <a:ext uri="{FF2B5EF4-FFF2-40B4-BE49-F238E27FC236}">
                <a16:creationId xmlns:a16="http://schemas.microsoft.com/office/drawing/2014/main" id="{05E19B9C-31CA-66D9-D1BA-E1A8D42C4793}"/>
              </a:ext>
            </a:extLst>
          </p:cNvPr>
          <p:cNvSpPr txBox="1"/>
          <p:nvPr/>
        </p:nvSpPr>
        <p:spPr>
          <a:xfrm>
            <a:off x="9781363" y="5137507"/>
            <a:ext cx="3857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12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9" name="TextBox 33">
            <a:extLst>
              <a:ext uri="{FF2B5EF4-FFF2-40B4-BE49-F238E27FC236}">
                <a16:creationId xmlns:a16="http://schemas.microsoft.com/office/drawing/2014/main" id="{7CFAA0D7-000C-703A-B4ED-7D3A7E5C108F}"/>
              </a:ext>
            </a:extLst>
          </p:cNvPr>
          <p:cNvSpPr txBox="1"/>
          <p:nvPr/>
        </p:nvSpPr>
        <p:spPr>
          <a:xfrm>
            <a:off x="2082626" y="3712716"/>
            <a:ext cx="850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关键字：</a:t>
            </a:r>
            <a:r>
              <a:rPr kumimoji="1" lang="en-US" altLang="zh-CN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16  74  60  43  54  90  46  31  29  88  77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0" name="TextBox 42">
            <a:extLst>
              <a:ext uri="{FF2B5EF4-FFF2-40B4-BE49-F238E27FC236}">
                <a16:creationId xmlns:a16="http://schemas.microsoft.com/office/drawing/2014/main" id="{987CABB2-F53D-FF5E-FCFD-CEAB57D83160}"/>
              </a:ext>
            </a:extLst>
          </p:cNvPr>
          <p:cNvSpPr txBox="1"/>
          <p:nvPr/>
        </p:nvSpPr>
        <p:spPr>
          <a:xfrm>
            <a:off x="2225502" y="4179704"/>
            <a:ext cx="17145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180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h(77)=12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36A45636-536F-80BA-0D0F-9B1118ABBEA3}"/>
              </a:ext>
            </a:extLst>
          </p:cNvPr>
          <p:cNvSpPr/>
          <p:nvPr/>
        </p:nvSpPr>
        <p:spPr>
          <a:xfrm>
            <a:off x="5815760" y="5513331"/>
            <a:ext cx="642942" cy="385765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29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E94A5B96-72C3-5BE5-FCC0-F681EA561557}"/>
              </a:ext>
            </a:extLst>
          </p:cNvPr>
          <p:cNvSpPr/>
          <p:nvPr/>
        </p:nvSpPr>
        <p:spPr>
          <a:xfrm>
            <a:off x="1937470" y="5508568"/>
            <a:ext cx="642942" cy="385765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77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1D9D3CFE-D7DB-9E27-8EDB-9E27FED9984F}"/>
              </a:ext>
            </a:extLst>
          </p:cNvPr>
          <p:cNvSpPr/>
          <p:nvPr/>
        </p:nvSpPr>
        <p:spPr>
          <a:xfrm>
            <a:off x="8362128" y="5513331"/>
            <a:ext cx="642942" cy="385765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88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14D00C8D-C3D7-1E77-2DBD-7171CB940B14}"/>
              </a:ext>
            </a:extLst>
          </p:cNvPr>
          <p:cNvCxnSpPr/>
          <p:nvPr/>
        </p:nvCxnSpPr>
        <p:spPr>
          <a:xfrm rot="5400000" flipH="1" flipV="1">
            <a:off x="8048493" y="4352182"/>
            <a:ext cx="357190" cy="1588"/>
          </a:xfrm>
          <a:prstGeom prst="straightConnector1">
            <a:avLst/>
          </a:prstGeom>
          <a:ln w="28575">
            <a:solidFill>
              <a:srgbClr val="F298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椭圆 94">
            <a:extLst>
              <a:ext uri="{FF2B5EF4-FFF2-40B4-BE49-F238E27FC236}">
                <a16:creationId xmlns:a16="http://schemas.microsoft.com/office/drawing/2014/main" id="{503565EA-FAD1-9C72-16CB-ACEFA752F440}"/>
              </a:ext>
            </a:extLst>
          </p:cNvPr>
          <p:cNvSpPr/>
          <p:nvPr/>
        </p:nvSpPr>
        <p:spPr>
          <a:xfrm>
            <a:off x="9652774" y="5408970"/>
            <a:ext cx="642942" cy="642942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6" name="TextBox 74">
            <a:extLst>
              <a:ext uri="{FF2B5EF4-FFF2-40B4-BE49-F238E27FC236}">
                <a16:creationId xmlns:a16="http://schemas.microsoft.com/office/drawing/2014/main" id="{D67D133E-7598-498B-EC29-78C45FBB60D4}"/>
              </a:ext>
            </a:extLst>
          </p:cNvPr>
          <p:cNvSpPr txBox="1"/>
          <p:nvPr/>
        </p:nvSpPr>
        <p:spPr>
          <a:xfrm>
            <a:off x="2374836" y="4685227"/>
            <a:ext cx="3286148" cy="293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70000"/>
              </a:lnSpc>
              <a:spcBef>
                <a:spcPct val="50000"/>
              </a:spcBef>
            </a:pPr>
            <a:r>
              <a:rPr kumimoji="1" lang="en-US" altLang="zh-CN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d</a:t>
            </a:r>
            <a:r>
              <a:rPr kumimoji="1" lang="en-US" altLang="zh-CN" sz="1800" baseline="-300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0</a:t>
            </a:r>
            <a:r>
              <a:rPr kumimoji="1" lang="en-US" altLang="zh-CN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=12</a:t>
            </a:r>
            <a:r>
              <a:rPr kumimoji="1" lang="zh-CN" alt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kumimoji="1" lang="en-US" altLang="zh-CN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d</a:t>
            </a:r>
            <a:r>
              <a:rPr kumimoji="1" lang="en-US" altLang="zh-CN" sz="1800" baseline="-300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1</a:t>
            </a:r>
            <a:r>
              <a:rPr kumimoji="1" lang="en-US" altLang="zh-CN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=(12+1) % 13=0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7" name="TextBox 75">
            <a:extLst>
              <a:ext uri="{FF2B5EF4-FFF2-40B4-BE49-F238E27FC236}">
                <a16:creationId xmlns:a16="http://schemas.microsoft.com/office/drawing/2014/main" id="{A524048D-2EA7-D73C-099B-72B9D5C993D2}"/>
              </a:ext>
            </a:extLst>
          </p:cNvPr>
          <p:cNvSpPr txBox="1"/>
          <p:nvPr/>
        </p:nvSpPr>
        <p:spPr>
          <a:xfrm>
            <a:off x="4998110" y="6377012"/>
            <a:ext cx="2311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哈希表创建完毕</a:t>
            </a:r>
            <a:endParaRPr lang="zh-CN" altLang="en-US" sz="1800" dirty="0">
              <a:solidFill>
                <a:srgbClr val="F29803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98" name="TextBox 44">
            <a:extLst>
              <a:ext uri="{FF2B5EF4-FFF2-40B4-BE49-F238E27FC236}">
                <a16:creationId xmlns:a16="http://schemas.microsoft.com/office/drawing/2014/main" id="{F1C83E07-8124-2F10-9D3F-EFA7D494EA4A}"/>
              </a:ext>
            </a:extLst>
          </p:cNvPr>
          <p:cNvSpPr txBox="1"/>
          <p:nvPr/>
        </p:nvSpPr>
        <p:spPr>
          <a:xfrm>
            <a:off x="5797402" y="4248883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800" dirty="0">
                <a:solidFill>
                  <a:srgbClr val="F29803"/>
                </a:solidFill>
                <a:latin typeface="Consolas" pitchFamily="49" charset="0"/>
                <a:ea typeface="楷体" pitchFamily="49" charset="-122"/>
                <a:cs typeface="Consolas" pitchFamily="49" charset="0"/>
                <a:sym typeface="Wingdings"/>
              </a:rPr>
              <a:t></a:t>
            </a:r>
            <a:r>
              <a:rPr kumimoji="1" lang="zh-CN" altLang="en-US" sz="1800" dirty="0">
                <a:solidFill>
                  <a:srgbClr val="F29803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冲突</a:t>
            </a:r>
            <a:endParaRPr lang="zh-CN" altLang="en-US" sz="1800" dirty="0">
              <a:solidFill>
                <a:srgbClr val="F29803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9" name="TextBox 45">
            <a:extLst>
              <a:ext uri="{FF2B5EF4-FFF2-40B4-BE49-F238E27FC236}">
                <a16:creationId xmlns:a16="http://schemas.microsoft.com/office/drawing/2014/main" id="{57622A2C-A7AB-2F45-06BC-436E322EB649}"/>
              </a:ext>
            </a:extLst>
          </p:cNvPr>
          <p:cNvSpPr txBox="1"/>
          <p:nvPr/>
        </p:nvSpPr>
        <p:spPr>
          <a:xfrm>
            <a:off x="5803860" y="4618215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800">
                <a:solidFill>
                  <a:srgbClr val="F29803"/>
                </a:solidFill>
                <a:latin typeface="Consolas" pitchFamily="49" charset="0"/>
                <a:ea typeface="楷体" pitchFamily="49" charset="-122"/>
                <a:cs typeface="Consolas" pitchFamily="49" charset="0"/>
                <a:sym typeface="Wingdings"/>
              </a:rPr>
              <a:t> </a:t>
            </a:r>
            <a:r>
              <a:rPr kumimoji="1" lang="en-US" altLang="zh-CN" sz="1800">
                <a:solidFill>
                  <a:srgbClr val="F29803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OK</a:t>
            </a:r>
            <a:endParaRPr lang="zh-CN" altLang="en-US" sz="1800">
              <a:solidFill>
                <a:srgbClr val="F29803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" name="TextBox 46">
            <a:extLst>
              <a:ext uri="{FF2B5EF4-FFF2-40B4-BE49-F238E27FC236}">
                <a16:creationId xmlns:a16="http://schemas.microsoft.com/office/drawing/2014/main" id="{D6B0DAEB-5788-1964-1B95-4E36A68BD703}"/>
              </a:ext>
            </a:extLst>
          </p:cNvPr>
          <p:cNvSpPr txBox="1"/>
          <p:nvPr/>
        </p:nvSpPr>
        <p:spPr>
          <a:xfrm>
            <a:off x="5055250" y="5969980"/>
            <a:ext cx="206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共探测</a:t>
            </a:r>
            <a:r>
              <a:rPr lang="en-US" altLang="zh-CN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2</a:t>
            </a:r>
            <a:r>
              <a: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次</a:t>
            </a: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11176FC2-9803-6367-0ADF-996A772D9E71}"/>
              </a:ext>
            </a:extLst>
          </p:cNvPr>
          <p:cNvSpPr/>
          <p:nvPr/>
        </p:nvSpPr>
        <p:spPr>
          <a:xfrm>
            <a:off x="1721447" y="3629334"/>
            <a:ext cx="8749105" cy="3147788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53" grpId="0" animBg="1"/>
      <p:bldP spid="45" grpId="0"/>
      <p:bldP spid="36" grpId="0"/>
      <p:bldP spid="37" grpId="0" animBg="1"/>
      <p:bldP spid="90" grpId="0" animBg="1"/>
      <p:bldP spid="92" grpId="0" animBg="1"/>
      <p:bldP spid="95" grpId="0" animBg="1"/>
      <p:bldP spid="96" grpId="0"/>
      <p:bldP spid="97" grpId="0"/>
      <p:bldP spid="98" grpId="0"/>
      <p:bldP spid="99" grpId="0"/>
      <p:bldP spid="100" grpId="0"/>
      <p:bldP spid="10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886" name="Group 2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9563353"/>
              </p:ext>
            </p:extLst>
          </p:nvPr>
        </p:nvGraphicFramePr>
        <p:xfrm>
          <a:off x="1766918" y="2406084"/>
          <a:ext cx="8686800" cy="1557338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29803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下标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F29803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77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525252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54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43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31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46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60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74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88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525252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90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0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29803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探测次数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525252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525252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0880" name="Text Box 224"/>
          <p:cNvSpPr txBox="1">
            <a:spLocks noChangeArrowheads="1"/>
          </p:cNvSpPr>
          <p:nvPr/>
        </p:nvSpPr>
        <p:spPr bwMode="auto">
          <a:xfrm>
            <a:off x="4752996" y="1898817"/>
            <a:ext cx="27146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t">
              <a:spcBef>
                <a:spcPct val="50000"/>
              </a:spcBef>
            </a:pPr>
            <a:r>
              <a:rPr kumimoji="1" lang="zh-CN" altLang="en-US" sz="18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哈希表</a:t>
            </a:r>
            <a:r>
              <a:rPr kumimoji="1" lang="en-US" altLang="zh-CN" sz="18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ha[0..12]</a:t>
            </a:r>
          </a:p>
        </p:txBody>
      </p:sp>
      <p:grpSp>
        <p:nvGrpSpPr>
          <p:cNvPr id="2" name="组合 10"/>
          <p:cNvGrpSpPr/>
          <p:nvPr/>
        </p:nvGrpSpPr>
        <p:grpSpPr>
          <a:xfrm>
            <a:off x="4295800" y="4177736"/>
            <a:ext cx="3888432" cy="1931077"/>
            <a:chOff x="2771800" y="3286124"/>
            <a:chExt cx="3888432" cy="1931077"/>
          </a:xfrm>
        </p:grpSpPr>
        <p:sp>
          <p:nvSpPr>
            <p:cNvPr id="8" name="TextBox 7"/>
            <p:cNvSpPr txBox="1"/>
            <p:nvPr/>
          </p:nvSpPr>
          <p:spPr>
            <a:xfrm>
              <a:off x="3729062" y="3802699"/>
              <a:ext cx="22145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zh-CN" altLang="en-US" sz="2000" dirty="0">
                  <a:solidFill>
                    <a:srgbClr val="525252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哈希表的构成：</a:t>
              </a:r>
              <a:endParaRPr lang="zh-CN" altLang="en-US" sz="20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71800" y="4247855"/>
              <a:ext cx="3888432" cy="969346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ash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tIns="72000" bIns="108000" rtlCol="0">
              <a:spAutoFit/>
            </a:bodyPr>
            <a:lstStyle/>
            <a:p>
              <a:pPr marL="216000" indent="-2160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zh-CN" altLang="en-US" sz="1800" b="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哈希函数：</a:t>
              </a:r>
              <a:r>
                <a:rPr kumimoji="1" lang="en-US" altLang="zh-CN" sz="1800" b="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 </a:t>
              </a:r>
              <a:r>
                <a:rPr kumimoji="1" lang="zh-CN" altLang="en-US" sz="1800" b="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本例为</a:t>
              </a:r>
              <a:r>
                <a:rPr kumimoji="1" lang="en-US" altLang="zh-CN" sz="1800" b="0" i="1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h</a:t>
              </a:r>
              <a:r>
                <a:rPr kumimoji="1" lang="en-US" altLang="zh-CN" sz="1800" b="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(</a:t>
              </a:r>
              <a:r>
                <a:rPr kumimoji="1" lang="en-US" altLang="zh-CN" sz="1800" b="0" i="1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k</a:t>
              </a:r>
              <a:r>
                <a:rPr kumimoji="1" lang="en-US" altLang="zh-CN" sz="1800" b="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)=</a:t>
              </a:r>
              <a:r>
                <a:rPr kumimoji="1" lang="en-US" altLang="zh-CN" sz="1800" b="0" i="1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k</a:t>
              </a:r>
              <a:r>
                <a:rPr kumimoji="1" lang="en-US" altLang="zh-CN" sz="1800" b="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 mod 13</a:t>
              </a:r>
            </a:p>
            <a:p>
              <a:pPr marL="216000" indent="-2160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800" b="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解决冲突方法：</a:t>
              </a:r>
              <a:r>
                <a:rPr kumimoji="1" lang="zh-CN" altLang="en-US" sz="1800" b="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本例为线性探测法</a:t>
              </a:r>
              <a:endParaRPr lang="zh-CN" altLang="en-US" sz="18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10" name="下箭头 9"/>
            <p:cNvSpPr/>
            <p:nvPr/>
          </p:nvSpPr>
          <p:spPr>
            <a:xfrm>
              <a:off x="4429124" y="3286124"/>
              <a:ext cx="285752" cy="428628"/>
            </a:xfrm>
            <a:prstGeom prst="downArrow">
              <a:avLst/>
            </a:prstGeom>
            <a:solidFill>
              <a:srgbClr val="F29803"/>
            </a:solidFill>
            <a:ln>
              <a:noFill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DEF2CB26-48DD-E53A-72C3-0C6871237168}"/>
              </a:ext>
            </a:extLst>
          </p:cNvPr>
          <p:cNvSpPr txBox="1"/>
          <p:nvPr/>
        </p:nvSpPr>
        <p:spPr>
          <a:xfrm>
            <a:off x="1092016" y="158067"/>
            <a:ext cx="1763624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dirty="0"/>
              <a:t>线性探测法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CFF12EC-1E38-9384-D7AF-839EC560724B}"/>
              </a:ext>
            </a:extLst>
          </p:cNvPr>
          <p:cNvGrpSpPr/>
          <p:nvPr/>
        </p:nvGrpSpPr>
        <p:grpSpPr>
          <a:xfrm>
            <a:off x="5168097" y="1293594"/>
            <a:ext cx="1855807" cy="517276"/>
            <a:chOff x="1396241" y="2304668"/>
            <a:chExt cx="1784996" cy="480002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8853B028-BBDC-C26C-FE54-5849B9A9DC44}"/>
                </a:ext>
              </a:extLst>
            </p:cNvPr>
            <p:cNvSpPr/>
            <p:nvPr/>
          </p:nvSpPr>
          <p:spPr>
            <a:xfrm>
              <a:off x="1396241" y="2304668"/>
              <a:ext cx="1784996" cy="480002"/>
            </a:xfrm>
            <a:prstGeom prst="roundRect">
              <a:avLst/>
            </a:prstGeom>
            <a:solidFill>
              <a:srgbClr val="F298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2D4E180-5223-09A5-099D-9533D8D52EEA}"/>
                </a:ext>
              </a:extLst>
            </p:cNvPr>
            <p:cNvSpPr txBox="1"/>
            <p:nvPr/>
          </p:nvSpPr>
          <p:spPr>
            <a:xfrm>
              <a:off x="1433296" y="2399255"/>
              <a:ext cx="1728588" cy="342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最终的哈希表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0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880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2" name="Text Box 4"/>
          <p:cNvSpPr txBox="1">
            <a:spLocks noChangeArrowheads="1"/>
          </p:cNvSpPr>
          <p:nvPr/>
        </p:nvSpPr>
        <p:spPr bwMode="auto">
          <a:xfrm>
            <a:off x="1775520" y="1897636"/>
            <a:ext cx="4968875" cy="40011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开放定址法哈希表查找</a:t>
            </a:r>
            <a:r>
              <a:rPr lang="en-US" altLang="zh-CN" sz="20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k</a:t>
            </a:r>
            <a:r>
              <a:rPr lang="zh-CN" altLang="en-US" sz="20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过程：</a:t>
            </a:r>
          </a:p>
        </p:txBody>
      </p:sp>
      <p:sp>
        <p:nvSpPr>
          <p:cNvPr id="186373" name="Text Box 5"/>
          <p:cNvSpPr txBox="1">
            <a:spLocks noChangeArrowheads="1"/>
          </p:cNvSpPr>
          <p:nvPr/>
        </p:nvSpPr>
        <p:spPr bwMode="auto">
          <a:xfrm>
            <a:off x="1879971" y="2370682"/>
            <a:ext cx="4519876" cy="3046838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tIns="72000" bIns="108000" rtlCol="0">
            <a:spAutoFit/>
          </a:bodyPr>
          <a:lstStyle>
            <a:defPPr>
              <a:defRPr lang="zh-CN"/>
            </a:defPPr>
            <a:lvl1pPr marL="216000" indent="-216000" algn="l">
              <a:lnSpc>
                <a:spcPct val="150000"/>
              </a:lnSpc>
              <a:buFont typeface="Arial" panose="020B0604020202020204" pitchFamily="34" charset="0"/>
              <a:buChar char="•"/>
              <a:defRPr kumimoji="1" sz="160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defRPr>
            </a:lvl1pPr>
          </a:lstStyle>
          <a:p>
            <a:r>
              <a:rPr lang="en-US" altLang="zh-CN" sz="1800" b="0" dirty="0"/>
              <a:t>d=h(k);</a:t>
            </a:r>
          </a:p>
          <a:p>
            <a:r>
              <a:rPr lang="en-US" altLang="zh-CN" sz="1800" b="0" dirty="0">
                <a:solidFill>
                  <a:srgbClr val="F29803"/>
                </a:solidFill>
              </a:rPr>
              <a:t>while (ha[d]!=</a:t>
            </a:r>
            <a:r>
              <a:rPr lang="zh-CN" altLang="en-US" sz="1800" b="0" dirty="0">
                <a:solidFill>
                  <a:srgbClr val="F29803"/>
                </a:solidFill>
              </a:rPr>
              <a:t>空 </a:t>
            </a:r>
            <a:r>
              <a:rPr lang="en-US" altLang="zh-CN" sz="1800" b="0" dirty="0">
                <a:solidFill>
                  <a:srgbClr val="F29803"/>
                </a:solidFill>
              </a:rPr>
              <a:t>&amp;&amp; ha[d]!=k)</a:t>
            </a:r>
          </a:p>
          <a:p>
            <a:r>
              <a:rPr lang="en-US" altLang="zh-CN" sz="1800" b="0" dirty="0">
                <a:solidFill>
                  <a:srgbClr val="F29803"/>
                </a:solidFill>
              </a:rPr>
              <a:t>   d=</a:t>
            </a:r>
            <a:r>
              <a:rPr lang="zh-CN" altLang="en-US" sz="1800" b="0" dirty="0">
                <a:solidFill>
                  <a:srgbClr val="F29803"/>
                </a:solidFill>
              </a:rPr>
              <a:t>采用某种探测法求出下一地址</a:t>
            </a:r>
            <a:r>
              <a:rPr lang="en-US" altLang="zh-CN" sz="1800" b="0" dirty="0"/>
              <a:t>;</a:t>
            </a:r>
          </a:p>
          <a:p>
            <a:r>
              <a:rPr lang="en-US" altLang="zh-CN" sz="1800" b="0" dirty="0"/>
              <a:t>if (ha[d]==</a:t>
            </a:r>
            <a:r>
              <a:rPr lang="zh-CN" altLang="en-US" sz="1800" b="0" dirty="0"/>
              <a:t>空</a:t>
            </a:r>
            <a:r>
              <a:rPr lang="en-US" altLang="zh-CN" sz="1800" b="0" dirty="0"/>
              <a:t>)</a:t>
            </a:r>
          </a:p>
          <a:p>
            <a:r>
              <a:rPr lang="en-US" altLang="zh-CN" sz="1800" b="0" dirty="0"/>
              <a:t>   return </a:t>
            </a:r>
            <a:r>
              <a:rPr lang="zh-CN" altLang="en-US" sz="1800" b="0" dirty="0"/>
              <a:t>失败标记</a:t>
            </a:r>
            <a:r>
              <a:rPr lang="en-US" altLang="zh-CN" sz="1800" b="0" dirty="0"/>
              <a:t>;</a:t>
            </a:r>
          </a:p>
          <a:p>
            <a:r>
              <a:rPr lang="en-US" altLang="zh-CN" sz="1800" b="0" dirty="0"/>
              <a:t>else</a:t>
            </a:r>
          </a:p>
          <a:p>
            <a:r>
              <a:rPr lang="en-US" altLang="zh-CN" sz="1800" b="0" dirty="0"/>
              <a:t>   return ha[d];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928678-1859-CC48-4C32-07EEC169F857}"/>
              </a:ext>
            </a:extLst>
          </p:cNvPr>
          <p:cNvSpPr txBox="1"/>
          <p:nvPr/>
        </p:nvSpPr>
        <p:spPr>
          <a:xfrm>
            <a:off x="1071791" y="158067"/>
            <a:ext cx="4160113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dirty="0"/>
              <a:t>开放定址法哈希</a:t>
            </a:r>
            <a:r>
              <a:rPr lang="zh-CN" altLang="en-US"/>
              <a:t>表查找</a:t>
            </a:r>
            <a:r>
              <a:rPr lang="en-US" altLang="zh-CN" dirty="0"/>
              <a:t>k</a:t>
            </a:r>
            <a:r>
              <a:rPr lang="zh-CN" altLang="en-US" dirty="0"/>
              <a:t>过程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DEB2F0-F739-5DF3-8A0B-F4FA3A9FE2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56" y="1470557"/>
            <a:ext cx="5057800" cy="5057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6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2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42" name="Text Box 102"/>
          <p:cNvSpPr txBox="1">
            <a:spLocks noChangeArrowheads="1"/>
          </p:cNvSpPr>
          <p:nvPr/>
        </p:nvSpPr>
        <p:spPr bwMode="auto">
          <a:xfrm>
            <a:off x="4595802" y="5811613"/>
            <a:ext cx="3357586" cy="40011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哈希表成功查找完毕</a:t>
            </a:r>
          </a:p>
        </p:txBody>
      </p:sp>
      <p:sp>
        <p:nvSpPr>
          <p:cNvPr id="189543" name="Text Box 103"/>
          <p:cNvSpPr txBox="1">
            <a:spLocks noChangeArrowheads="1"/>
          </p:cNvSpPr>
          <p:nvPr/>
        </p:nvSpPr>
        <p:spPr bwMode="auto">
          <a:xfrm>
            <a:off x="2351584" y="1484784"/>
            <a:ext cx="3714776" cy="36933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16000" indent="-216000" algn="l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查找关键字为</a:t>
            </a:r>
            <a:r>
              <a:rPr lang="en-US" altLang="zh-CN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29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的记录：</a:t>
            </a:r>
          </a:p>
        </p:txBody>
      </p:sp>
      <p:sp>
        <p:nvSpPr>
          <p:cNvPr id="189544" name="Text Box 104"/>
          <p:cNvSpPr txBox="1">
            <a:spLocks noChangeArrowheads="1"/>
          </p:cNvSpPr>
          <p:nvPr/>
        </p:nvSpPr>
        <p:spPr bwMode="auto">
          <a:xfrm>
            <a:off x="2351584" y="1844824"/>
            <a:ext cx="4000528" cy="190039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16000" indent="-216000" algn="l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zh-CN" sz="160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h</a:t>
            </a:r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(29)=29%13=3</a:t>
            </a:r>
            <a:r>
              <a: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：</a:t>
            </a:r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16≠</a:t>
            </a:r>
            <a:r>
              <a:rPr lang="en-US" altLang="zh-CN" sz="16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29</a:t>
            </a:r>
            <a:r>
              <a: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；</a:t>
            </a:r>
            <a:endParaRPr lang="en-US" altLang="zh-CN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  <a:p>
            <a:pPr marL="216000" indent="-216000" algn="l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d</a:t>
            </a:r>
            <a:r>
              <a:rPr lang="en-US" altLang="zh-CN" sz="1600" baseline="-250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0</a:t>
            </a:r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=3</a:t>
            </a:r>
            <a:r>
              <a: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，</a:t>
            </a:r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d</a:t>
            </a:r>
            <a:r>
              <a:rPr lang="en-US" altLang="zh-CN" sz="1600" baseline="-250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1</a:t>
            </a:r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=(3+1)=4</a:t>
            </a:r>
            <a:r>
              <a: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：</a:t>
            </a:r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43≠</a:t>
            </a:r>
            <a:r>
              <a:rPr lang="en-US" altLang="zh-CN" sz="16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29</a:t>
            </a:r>
            <a:r>
              <a: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；</a:t>
            </a:r>
          </a:p>
          <a:p>
            <a:pPr marL="216000" indent="-216000" algn="l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d</a:t>
            </a:r>
            <a:r>
              <a:rPr lang="en-US" altLang="zh-CN" sz="1600" baseline="-25000" dirty="0" err="1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2</a:t>
            </a:r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=(4+1)=5</a:t>
            </a:r>
            <a:r>
              <a: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：</a:t>
            </a:r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31≠</a:t>
            </a:r>
            <a:r>
              <a:rPr lang="en-US" altLang="zh-CN" sz="16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29</a:t>
            </a:r>
            <a:r>
              <a: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； </a:t>
            </a:r>
            <a:endParaRPr lang="en-US" altLang="zh-CN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  <a:p>
            <a:pPr marL="216000" indent="-216000" algn="l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d</a:t>
            </a:r>
            <a:r>
              <a:rPr lang="en-US" altLang="zh-CN" sz="1600" baseline="-25000" dirty="0" err="1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3</a:t>
            </a:r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=(5+1)=6</a:t>
            </a:r>
            <a:r>
              <a: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：</a:t>
            </a:r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29</a:t>
            </a:r>
            <a:r>
              <a: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＝</a:t>
            </a:r>
            <a:r>
              <a:rPr lang="en-US" altLang="zh-CN" sz="16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29</a:t>
            </a:r>
            <a:r>
              <a: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。</a:t>
            </a:r>
            <a:r>
              <a:rPr lang="zh-CN" altLang="en-US" sz="16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成功</a:t>
            </a:r>
            <a:r>
              <a: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！</a:t>
            </a:r>
            <a:endParaRPr lang="en-US" altLang="zh-CN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graphicFrame>
        <p:nvGraphicFramePr>
          <p:cNvPr id="50" name="Group 2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446171"/>
              </p:ext>
            </p:extLst>
          </p:nvPr>
        </p:nvGraphicFramePr>
        <p:xfrm>
          <a:off x="1881158" y="4247926"/>
          <a:ext cx="8686800" cy="1557338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29803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下标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F29803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77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525252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54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43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31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46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60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74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88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525252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90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0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29803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探测次数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525252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525252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1" name="椭圆 50"/>
          <p:cNvSpPr/>
          <p:nvPr/>
        </p:nvSpPr>
        <p:spPr>
          <a:xfrm>
            <a:off x="4914892" y="4733694"/>
            <a:ext cx="500066" cy="642942"/>
          </a:xfrm>
          <a:prstGeom prst="ellipse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298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5465758" y="4733694"/>
            <a:ext cx="500066" cy="642942"/>
          </a:xfrm>
          <a:prstGeom prst="ellipse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298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6024562" y="4733694"/>
            <a:ext cx="500066" cy="642942"/>
          </a:xfrm>
          <a:prstGeom prst="ellipse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298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6646866" y="4733694"/>
            <a:ext cx="500066" cy="642942"/>
          </a:xfrm>
          <a:prstGeom prst="ellipse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298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351585" y="3779748"/>
            <a:ext cx="2682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 algn="l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需要</a:t>
            </a:r>
            <a:r>
              <a:rPr lang="en-US" altLang="zh-CN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4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次关键字比较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4C7432A-5868-C3EC-F43C-542A9E12EA8F}"/>
              </a:ext>
            </a:extLst>
          </p:cNvPr>
          <p:cNvSpPr txBox="1"/>
          <p:nvPr/>
        </p:nvSpPr>
        <p:spPr>
          <a:xfrm>
            <a:off x="1055440" y="158067"/>
            <a:ext cx="2395207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dirty="0"/>
              <a:t>成功查找的情况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77136B20-4956-3A7F-E388-6D6E0CB056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3" r="14955"/>
          <a:stretch/>
        </p:blipFill>
        <p:spPr>
          <a:xfrm>
            <a:off x="7032104" y="1124744"/>
            <a:ext cx="2392064" cy="34422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542" grpId="0"/>
      <p:bldP spid="51" grpId="0" animBg="1"/>
      <p:bldP spid="51" grpId="1" animBg="1"/>
      <p:bldP spid="51" grpId="2" animBg="1"/>
      <p:bldP spid="52" grpId="0" animBg="1"/>
      <p:bldP spid="52" grpId="1" animBg="1"/>
      <p:bldP spid="52" grpId="2" animBg="1"/>
      <p:bldP spid="53" grpId="0" animBg="1"/>
      <p:bldP spid="53" grpId="1" animBg="1"/>
      <p:bldP spid="53" grpId="2" animBg="1"/>
      <p:bldP spid="54" grpId="0" animBg="1"/>
      <p:bldP spid="54" grpId="1" animBg="1"/>
      <p:bldP spid="54" grpId="2" animBg="1"/>
      <p:bldP spid="55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886" name="Group 2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854659"/>
              </p:ext>
            </p:extLst>
          </p:nvPr>
        </p:nvGraphicFramePr>
        <p:xfrm>
          <a:off x="1766918" y="2575212"/>
          <a:ext cx="8686800" cy="1557338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29803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下标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F29803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77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525252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54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43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31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46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60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74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88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525252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90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0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29803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探测次数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525252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525252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0880" name="Text Box 224"/>
          <p:cNvSpPr txBox="1">
            <a:spLocks noChangeArrowheads="1"/>
          </p:cNvSpPr>
          <p:nvPr/>
        </p:nvSpPr>
        <p:spPr bwMode="auto">
          <a:xfrm>
            <a:off x="4738678" y="2060848"/>
            <a:ext cx="26432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t">
              <a:spcBef>
                <a:spcPct val="50000"/>
              </a:spcBef>
            </a:pPr>
            <a:r>
              <a:rPr kumimoji="1" lang="zh-CN" altLang="en-US" sz="18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哈希表</a:t>
            </a:r>
            <a:r>
              <a:rPr kumimoji="1" lang="en-US" altLang="zh-CN" sz="18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ha[0..12]</a:t>
            </a: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1779629" y="1511685"/>
            <a:ext cx="4975771" cy="405147"/>
          </a:xfrm>
          <a:prstGeom prst="roundRect">
            <a:avLst/>
          </a:prstGeom>
          <a:solidFill>
            <a:srgbClr val="F29803"/>
          </a:solidFill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kumimoji="1" lang="zh-CN" altLang="en-US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  <a:sym typeface="Wingdings"/>
              </a:rPr>
              <a:t> </a:t>
            </a:r>
            <a:r>
              <a:rPr kumimoji="1" lang="zh-CN" altLang="en-US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对于前面构建的哈希表：成功查找</a:t>
            </a:r>
            <a:r>
              <a:rPr kumimoji="1" lang="en-US" altLang="zh-CN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ASL</a:t>
            </a:r>
            <a:r>
              <a:rPr kumimoji="1" lang="zh-CN" altLang="en-US" sz="1600" baseline="-250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成功</a:t>
            </a:r>
            <a:r>
              <a:rPr kumimoji="1" lang="zh-CN" altLang="en-US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计算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71665" y="4516126"/>
            <a:ext cx="65354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fontAlgn="t">
              <a:spcBef>
                <a:spcPct val="50000"/>
              </a:spcBef>
              <a:defRPr kumimoji="1" sz="180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defRPr>
            </a:lvl1pPr>
          </a:lstStyle>
          <a:p>
            <a:r>
              <a:rPr lang="zh-CN" altLang="en-US" dirty="0"/>
              <a:t>探测次数恰好等于查找到该记录所需要的关键字比较次数！</a:t>
            </a:r>
          </a:p>
        </p:txBody>
      </p:sp>
      <p:grpSp>
        <p:nvGrpSpPr>
          <p:cNvPr id="2" name="组合 12"/>
          <p:cNvGrpSpPr/>
          <p:nvPr/>
        </p:nvGrpSpPr>
        <p:grpSpPr>
          <a:xfrm>
            <a:off x="2891929" y="4933249"/>
            <a:ext cx="6715172" cy="1407865"/>
            <a:chOff x="1000100" y="4286256"/>
            <a:chExt cx="6715172" cy="1407865"/>
          </a:xfrm>
        </p:grpSpPr>
        <p:sp>
          <p:nvSpPr>
            <p:cNvPr id="5" name="TextBox 4"/>
            <p:cNvSpPr txBox="1"/>
            <p:nvPr/>
          </p:nvSpPr>
          <p:spPr>
            <a:xfrm>
              <a:off x="1000100" y="5110475"/>
              <a:ext cx="18573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t">
                <a:spcBef>
                  <a:spcPct val="50000"/>
                </a:spcBef>
                <a:defRPr kumimoji="1" sz="18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defRPr>
              </a:lvl1pPr>
            </a:lstStyle>
            <a:p>
              <a:r>
                <a:rPr lang="en-US" altLang="zh-CN" dirty="0"/>
                <a:t>ASL</a:t>
              </a:r>
              <a:r>
                <a:rPr lang="zh-CN" altLang="en-US" dirty="0"/>
                <a:t>成功</a:t>
              </a:r>
              <a:r>
                <a:rPr lang="en-US" altLang="zh-CN" dirty="0"/>
                <a:t>=</a:t>
              </a:r>
              <a:endParaRPr lang="zh-CN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571736" y="4814840"/>
              <a:ext cx="378621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t">
                <a:spcBef>
                  <a:spcPct val="50000"/>
                </a:spcBef>
                <a:defRPr kumimoji="1" sz="18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defRPr>
              </a:lvl1pPr>
            </a:lstStyle>
            <a:p>
              <a:r>
                <a:rPr lang="en-US" altLang="zh-CN" dirty="0"/>
                <a:t>2+1+1+1+1+4+1+1+1+1+1</a:t>
              </a:r>
              <a:endParaRPr lang="zh-CN" altLang="en-US" dirty="0"/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2714612" y="5310530"/>
              <a:ext cx="3571900" cy="14260"/>
            </a:xfrm>
            <a:prstGeom prst="line">
              <a:avLst/>
            </a:prstGeom>
            <a:ln w="28575">
              <a:solidFill>
                <a:srgbClr val="F298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000496" y="5324789"/>
              <a:ext cx="100013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t">
                <a:spcBef>
                  <a:spcPct val="50000"/>
                </a:spcBef>
                <a:defRPr kumimoji="1" sz="18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defRPr>
              </a:lvl1pPr>
            </a:lstStyle>
            <a:p>
              <a:r>
                <a:rPr lang="en-US" altLang="zh-CN" dirty="0"/>
                <a:t>11</a:t>
              </a:r>
              <a:endParaRPr lang="zh-CN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29388" y="5077438"/>
              <a:ext cx="128588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t">
                <a:spcBef>
                  <a:spcPct val="50000"/>
                </a:spcBef>
                <a:defRPr kumimoji="1" sz="18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defRPr>
              </a:lvl1pPr>
            </a:lstStyle>
            <a:p>
              <a:r>
                <a:rPr lang="en-US" altLang="zh-CN" dirty="0"/>
                <a:t>=1.364</a:t>
              </a:r>
              <a:endParaRPr lang="zh-CN" altLang="en-US" dirty="0"/>
            </a:p>
          </p:txBody>
        </p:sp>
        <p:sp>
          <p:nvSpPr>
            <p:cNvPr id="16" name="下箭头 15"/>
            <p:cNvSpPr/>
            <p:nvPr/>
          </p:nvSpPr>
          <p:spPr>
            <a:xfrm>
              <a:off x="4500562" y="4286256"/>
              <a:ext cx="214314" cy="357190"/>
            </a:xfrm>
            <a:prstGeom prst="downArrow">
              <a:avLst/>
            </a:prstGeom>
            <a:solidFill>
              <a:srgbClr val="F29803"/>
            </a:solidFill>
            <a:ln>
              <a:noFill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014E8D2A-73AC-7F0D-6495-C34520FC0AB9}"/>
              </a:ext>
            </a:extLst>
          </p:cNvPr>
          <p:cNvSpPr txBox="1"/>
          <p:nvPr/>
        </p:nvSpPr>
        <p:spPr>
          <a:xfrm>
            <a:off x="1108505" y="158067"/>
            <a:ext cx="2395207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dirty="0"/>
              <a:t>成功查找的情况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70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880" grpId="0"/>
      <p:bldP spid="11" grpId="0" animBg="1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42" name="Text Box 102"/>
          <p:cNvSpPr txBox="1">
            <a:spLocks noChangeArrowheads="1"/>
          </p:cNvSpPr>
          <p:nvPr/>
        </p:nvSpPr>
        <p:spPr bwMode="auto">
          <a:xfrm>
            <a:off x="4917273" y="6228020"/>
            <a:ext cx="2571768" cy="36933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8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哈希表失败查找完毕</a:t>
            </a:r>
          </a:p>
        </p:txBody>
      </p:sp>
      <p:graphicFrame>
        <p:nvGraphicFramePr>
          <p:cNvPr id="50" name="Group 2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746378"/>
              </p:ext>
            </p:extLst>
          </p:nvPr>
        </p:nvGraphicFramePr>
        <p:xfrm>
          <a:off x="1881158" y="3884864"/>
          <a:ext cx="8686800" cy="1557338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29803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下标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F29803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77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525252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54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43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31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46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60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74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88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525252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90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0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29803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探测次数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525252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525252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1" name="椭圆 50"/>
          <p:cNvSpPr/>
          <p:nvPr/>
        </p:nvSpPr>
        <p:spPr>
          <a:xfrm>
            <a:off x="7754950" y="4370632"/>
            <a:ext cx="500066" cy="642942"/>
          </a:xfrm>
          <a:prstGeom prst="ellipse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298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8305816" y="4370632"/>
            <a:ext cx="500066" cy="642942"/>
          </a:xfrm>
          <a:prstGeom prst="ellipse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298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8864620" y="4370632"/>
            <a:ext cx="500066" cy="642942"/>
          </a:xfrm>
          <a:prstGeom prst="ellipse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298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9453586" y="4370632"/>
            <a:ext cx="500066" cy="642942"/>
          </a:xfrm>
          <a:prstGeom prst="ellipse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298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10116" y="5656516"/>
            <a:ext cx="2786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需要</a:t>
            </a:r>
            <a:r>
              <a:rPr lang="en-US" altLang="zh-CN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4</a:t>
            </a:r>
            <a:r>
              <a:rPr lang="zh-CN" altLang="en-US" sz="18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次关键字比较</a:t>
            </a:r>
          </a:p>
        </p:txBody>
      </p:sp>
      <p:sp>
        <p:nvSpPr>
          <p:cNvPr id="12" name="Text Box 105"/>
          <p:cNvSpPr txBox="1">
            <a:spLocks noChangeArrowheads="1"/>
          </p:cNvSpPr>
          <p:nvPr/>
        </p:nvSpPr>
        <p:spPr bwMode="auto">
          <a:xfrm>
            <a:off x="2423592" y="1429822"/>
            <a:ext cx="4143404" cy="40011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查找关键字</a:t>
            </a:r>
            <a:r>
              <a:rPr lang="en-US" altLang="zh-CN" sz="2000" i="1" dirty="0">
                <a:solidFill>
                  <a:srgbClr val="F29803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x</a:t>
            </a:r>
            <a:r>
              <a:rPr lang="en-US" altLang="zh-CN" sz="2000" dirty="0">
                <a:solidFill>
                  <a:srgbClr val="F29803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=47</a:t>
            </a:r>
            <a:r>
              <a:rPr lang="zh-CN" altLang="en-US" sz="20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的记录</a:t>
            </a:r>
          </a:p>
        </p:txBody>
      </p:sp>
      <p:sp>
        <p:nvSpPr>
          <p:cNvPr id="13" name="Text Box 106"/>
          <p:cNvSpPr txBox="1">
            <a:spLocks noChangeArrowheads="1"/>
          </p:cNvSpPr>
          <p:nvPr/>
        </p:nvSpPr>
        <p:spPr bwMode="auto">
          <a:xfrm>
            <a:off x="2495030" y="1898049"/>
            <a:ext cx="2571768" cy="34163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n-US" altLang="zh-CN" sz="1800" i="1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h</a:t>
            </a:r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(47)=47%13=8</a:t>
            </a:r>
            <a:r>
              <a:rPr lang="zh-CN" alt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：</a:t>
            </a:r>
            <a:endParaRPr lang="en-US" altLang="zh-CN" sz="1800" dirty="0">
              <a:solidFill>
                <a:srgbClr val="525252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09674" y="1898049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  <a:sym typeface="Wingdings"/>
              </a:rPr>
              <a:t> </a:t>
            </a:r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60</a:t>
            </a:r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≠</a:t>
            </a:r>
            <a:r>
              <a:rPr lang="en-US" altLang="zh-CN" sz="1800" dirty="0">
                <a:solidFill>
                  <a:srgbClr val="F29803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47</a:t>
            </a:r>
            <a:endParaRPr lang="zh-CN" altLang="en-US" sz="1800" dirty="0">
              <a:solidFill>
                <a:srgbClr val="F29803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09674" y="2374051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  <a:sym typeface="Wingdings"/>
              </a:rPr>
              <a:t> 74</a:t>
            </a:r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≠</a:t>
            </a:r>
            <a:r>
              <a:rPr lang="en-US" altLang="zh-CN" sz="1800" dirty="0">
                <a:solidFill>
                  <a:srgbClr val="F29803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47</a:t>
            </a:r>
            <a:endParaRPr lang="zh-CN" altLang="en-US" sz="1800" dirty="0">
              <a:solidFill>
                <a:srgbClr val="F29803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09674" y="2855738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  <a:sym typeface="Wingdings"/>
              </a:rPr>
              <a:t> 88</a:t>
            </a:r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≠</a:t>
            </a:r>
            <a:r>
              <a:rPr lang="en-US" altLang="zh-CN" sz="1800" dirty="0">
                <a:solidFill>
                  <a:srgbClr val="F29803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47</a:t>
            </a:r>
            <a:endParaRPr lang="zh-CN" altLang="en-US" sz="1800" dirty="0">
              <a:solidFill>
                <a:srgbClr val="F29803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Text Box 106"/>
          <p:cNvSpPr txBox="1">
            <a:spLocks noChangeArrowheads="1"/>
          </p:cNvSpPr>
          <p:nvPr/>
        </p:nvSpPr>
        <p:spPr bwMode="auto">
          <a:xfrm>
            <a:off x="2495030" y="2374051"/>
            <a:ext cx="2857520" cy="34163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n-US" altLang="zh-CN" sz="180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d</a:t>
            </a:r>
            <a:r>
              <a:rPr lang="en-US" altLang="zh-CN" sz="1800" baseline="-2500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0</a:t>
            </a:r>
            <a:r>
              <a:rPr lang="en-US" altLang="zh-CN" sz="180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=8</a:t>
            </a:r>
            <a:r>
              <a:rPr lang="zh-CN" altLang="en-US" sz="180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 sz="180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d</a:t>
            </a:r>
            <a:r>
              <a:rPr lang="en-US" altLang="zh-CN" sz="1800" baseline="-2500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1</a:t>
            </a:r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=(8+1)=</a:t>
            </a:r>
            <a:r>
              <a:rPr lang="en-US" altLang="zh-CN" sz="180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9</a:t>
            </a:r>
            <a:r>
              <a:rPr lang="zh-CN" altLang="en-US" sz="180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：</a:t>
            </a:r>
            <a:endParaRPr lang="en-US" altLang="zh-CN" sz="1800" dirty="0">
              <a:solidFill>
                <a:srgbClr val="525252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sp>
        <p:nvSpPr>
          <p:cNvPr id="18" name="Text Box 106"/>
          <p:cNvSpPr txBox="1">
            <a:spLocks noChangeArrowheads="1"/>
          </p:cNvSpPr>
          <p:nvPr/>
        </p:nvSpPr>
        <p:spPr bwMode="auto">
          <a:xfrm>
            <a:off x="2495030" y="3355804"/>
            <a:ext cx="2143140" cy="34163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n-US" altLang="zh-CN" sz="180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d</a:t>
            </a:r>
            <a:r>
              <a:rPr lang="en-US" altLang="zh-CN" sz="1800" baseline="-2500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3</a:t>
            </a:r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=(10+1)=</a:t>
            </a:r>
            <a:r>
              <a:rPr lang="en-US" altLang="zh-CN" sz="180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11</a:t>
            </a:r>
            <a:r>
              <a:rPr lang="zh-CN" altLang="en-US" sz="180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：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sp>
        <p:nvSpPr>
          <p:cNvPr id="19" name="Text Box 106"/>
          <p:cNvSpPr txBox="1">
            <a:spLocks noChangeArrowheads="1"/>
          </p:cNvSpPr>
          <p:nvPr/>
        </p:nvSpPr>
        <p:spPr bwMode="auto">
          <a:xfrm>
            <a:off x="2495030" y="2855738"/>
            <a:ext cx="2643206" cy="34163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n-US" altLang="zh-CN" sz="180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d</a:t>
            </a:r>
            <a:r>
              <a:rPr lang="en-US" altLang="zh-CN" sz="1800" baseline="-2500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2</a:t>
            </a:r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=(9+1)=</a:t>
            </a:r>
            <a:r>
              <a:rPr lang="en-US" altLang="zh-CN" sz="180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10</a:t>
            </a:r>
            <a:r>
              <a:rPr lang="zh-CN" altLang="en-US" sz="180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：</a:t>
            </a:r>
            <a:endParaRPr lang="en-US" altLang="zh-CN" sz="1800" dirty="0">
              <a:solidFill>
                <a:srgbClr val="525252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sp>
        <p:nvSpPr>
          <p:cNvPr id="20" name="Text Box 106"/>
          <p:cNvSpPr txBox="1">
            <a:spLocks noChangeArrowheads="1"/>
          </p:cNvSpPr>
          <p:nvPr/>
        </p:nvSpPr>
        <p:spPr bwMode="auto">
          <a:xfrm>
            <a:off x="5209674" y="3355804"/>
            <a:ext cx="2928958" cy="34163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zh-CN" alt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此处为空，</a:t>
            </a:r>
            <a:r>
              <a: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查找失败</a:t>
            </a:r>
            <a:r>
              <a:rPr lang="zh-CN" alt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！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5A804B3-F643-D43C-98F9-0C0B8FBCD69D}"/>
              </a:ext>
            </a:extLst>
          </p:cNvPr>
          <p:cNvSpPr txBox="1"/>
          <p:nvPr/>
        </p:nvSpPr>
        <p:spPr>
          <a:xfrm>
            <a:off x="1055440" y="158067"/>
            <a:ext cx="2710999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dirty="0"/>
              <a:t>不成功查找的情况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82AEF829-8B32-E8B3-9B50-1DA2ADEACE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3" r="14955"/>
          <a:stretch/>
        </p:blipFill>
        <p:spPr>
          <a:xfrm>
            <a:off x="8138632" y="1072282"/>
            <a:ext cx="2143140" cy="3084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542" grpId="0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5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886" name="Group 2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451830"/>
              </p:ext>
            </p:extLst>
          </p:nvPr>
        </p:nvGraphicFramePr>
        <p:xfrm>
          <a:off x="1838356" y="2375718"/>
          <a:ext cx="8686800" cy="1557338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29803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下标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F29803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77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525252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54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43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31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46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60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74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88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525252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90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0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29803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探测次数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525252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  <a:endParaRPr kumimoji="0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525252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0880" name="Text Box 224"/>
          <p:cNvSpPr txBox="1">
            <a:spLocks noChangeArrowheads="1"/>
          </p:cNvSpPr>
          <p:nvPr/>
        </p:nvSpPr>
        <p:spPr bwMode="auto">
          <a:xfrm>
            <a:off x="5231821" y="1943670"/>
            <a:ext cx="172835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l">
              <a:defRPr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pPr algn="ctr"/>
            <a:r>
              <a:rPr lang="zh-CN" altLang="en-US" sz="1600" dirty="0"/>
              <a:t>哈希表</a:t>
            </a:r>
            <a:r>
              <a:rPr lang="en-US" altLang="zh-CN" sz="1600" dirty="0"/>
              <a:t>ha[0..12]</a:t>
            </a: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1799081" y="1367669"/>
            <a:ext cx="5368110" cy="405147"/>
          </a:xfrm>
          <a:prstGeom prst="roundRect">
            <a:avLst/>
          </a:prstGeom>
          <a:solidFill>
            <a:srgbClr val="F29803"/>
          </a:solidFill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kumimoji="1" lang="zh-CN" altLang="en-US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  <a:sym typeface="Wingdings"/>
              </a:rPr>
              <a:t> </a:t>
            </a:r>
            <a:r>
              <a:rPr kumimoji="1" lang="zh-CN" altLang="en-US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对于前面构建的哈希表：不成功查找</a:t>
            </a:r>
            <a:r>
              <a:rPr kumimoji="1" lang="en-US" altLang="zh-CN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ASL</a:t>
            </a:r>
            <a:r>
              <a:rPr lang="zh-CN" altLang="en-US" sz="1600" baseline="-250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不成功</a:t>
            </a:r>
            <a:r>
              <a:rPr kumimoji="1" lang="zh-CN" altLang="en-US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计算</a:t>
            </a:r>
            <a:r>
              <a:rPr kumimoji="1" lang="en-US" altLang="zh-CN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 </a:t>
            </a:r>
            <a:endParaRPr kumimoji="1" lang="zh-CN" altLang="en-US" sz="16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grpSp>
        <p:nvGrpSpPr>
          <p:cNvPr id="2" name="组合 12"/>
          <p:cNvGrpSpPr/>
          <p:nvPr/>
        </p:nvGrpSpPr>
        <p:grpSpPr>
          <a:xfrm>
            <a:off x="2809852" y="4015356"/>
            <a:ext cx="7215238" cy="931289"/>
            <a:chOff x="1285852" y="3358356"/>
            <a:chExt cx="7215238" cy="931289"/>
          </a:xfrm>
        </p:grpSpPr>
        <p:cxnSp>
          <p:nvCxnSpPr>
            <p:cNvPr id="16" name="直接箭头连接符 15"/>
            <p:cNvCxnSpPr/>
            <p:nvPr/>
          </p:nvCxnSpPr>
          <p:spPr>
            <a:xfrm rot="5400000" flipH="1" flipV="1">
              <a:off x="1714480" y="3500438"/>
              <a:ext cx="285752" cy="1588"/>
            </a:xfrm>
            <a:prstGeom prst="straightConnector1">
              <a:avLst/>
            </a:prstGeom>
            <a:ln w="38100">
              <a:solidFill>
                <a:srgbClr val="F2980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285852" y="3643314"/>
              <a:ext cx="72152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800" dirty="0">
                  <a:solidFill>
                    <a:srgbClr val="525252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一个关键字不在有效关键字集合中，但其</a:t>
              </a:r>
              <a:r>
                <a:rPr kumimoji="1" lang="zh-CN" altLang="en-US" sz="1800" dirty="0">
                  <a:solidFill>
                    <a:srgbClr val="525252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哈希函数值为</a:t>
              </a:r>
              <a:r>
                <a:rPr kumimoji="1" lang="en-US" altLang="zh-CN" sz="1800" dirty="0">
                  <a:solidFill>
                    <a:srgbClr val="525252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0</a:t>
              </a:r>
              <a:r>
                <a:rPr kumimoji="1" lang="zh-CN" altLang="en-US" sz="1800" dirty="0">
                  <a:solidFill>
                    <a:srgbClr val="525252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，采用线性探测法找到空位置，需要</a:t>
              </a:r>
              <a:r>
                <a:rPr kumimoji="1" lang="en-US" altLang="zh-CN" sz="1800" dirty="0">
                  <a:solidFill>
                    <a:srgbClr val="525252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2</a:t>
              </a:r>
              <a:r>
                <a:rPr kumimoji="1" lang="zh-CN" altLang="en-US" sz="1800" dirty="0">
                  <a:solidFill>
                    <a:srgbClr val="525252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次关键字比较</a:t>
              </a:r>
              <a:endParaRPr lang="zh-CN" alt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endParaRPr>
            </a:p>
          </p:txBody>
        </p:sp>
      </p:grpSp>
      <p:grpSp>
        <p:nvGrpSpPr>
          <p:cNvPr id="3" name="组合 19"/>
          <p:cNvGrpSpPr/>
          <p:nvPr/>
        </p:nvGrpSpPr>
        <p:grpSpPr>
          <a:xfrm>
            <a:off x="3809984" y="4009769"/>
            <a:ext cx="5500726" cy="1193551"/>
            <a:chOff x="2285984" y="3357562"/>
            <a:chExt cx="5500726" cy="1193551"/>
          </a:xfrm>
        </p:grpSpPr>
        <p:cxnSp>
          <p:nvCxnSpPr>
            <p:cNvPr id="18" name="直接箭头连接符 17"/>
            <p:cNvCxnSpPr/>
            <p:nvPr/>
          </p:nvCxnSpPr>
          <p:spPr>
            <a:xfrm rot="5400000" flipH="1" flipV="1">
              <a:off x="2857488" y="3499644"/>
              <a:ext cx="285752" cy="1588"/>
            </a:xfrm>
            <a:prstGeom prst="straightConnector1">
              <a:avLst/>
            </a:prstGeom>
            <a:ln w="38100">
              <a:solidFill>
                <a:srgbClr val="F2980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285984" y="3627783"/>
              <a:ext cx="55007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800" dirty="0">
                  <a:solidFill>
                    <a:srgbClr val="525252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一个关键字不在有效关键字集合中，但其</a:t>
              </a:r>
              <a:r>
                <a:rPr kumimoji="1" lang="zh-CN" altLang="en-US" sz="1800" dirty="0">
                  <a:solidFill>
                    <a:srgbClr val="525252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哈希函数值为</a:t>
              </a:r>
              <a:r>
                <a:rPr kumimoji="1" lang="en-US" altLang="zh-CN" sz="1800" dirty="0">
                  <a:solidFill>
                    <a:srgbClr val="525252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2</a:t>
              </a:r>
              <a:r>
                <a:rPr kumimoji="1" lang="zh-CN" altLang="en-US" sz="1800" dirty="0">
                  <a:solidFill>
                    <a:srgbClr val="525252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，采用线性探测法找到空位置，需要</a:t>
              </a:r>
              <a:r>
                <a:rPr kumimoji="1" lang="en-US" altLang="zh-CN" sz="1800" dirty="0">
                  <a:solidFill>
                    <a:srgbClr val="525252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10</a:t>
              </a:r>
              <a:r>
                <a:rPr kumimoji="1" lang="zh-CN" altLang="en-US" sz="1800" dirty="0">
                  <a:solidFill>
                    <a:srgbClr val="525252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次关键字比较</a:t>
              </a:r>
              <a:endParaRPr lang="zh-CN" alt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endParaRPr>
            </a:p>
          </p:txBody>
        </p:sp>
      </p:grpSp>
      <p:grpSp>
        <p:nvGrpSpPr>
          <p:cNvPr id="4" name="组合 21"/>
          <p:cNvGrpSpPr/>
          <p:nvPr/>
        </p:nvGrpSpPr>
        <p:grpSpPr>
          <a:xfrm>
            <a:off x="2625748" y="5157570"/>
            <a:ext cx="7286676" cy="1234211"/>
            <a:chOff x="785786" y="4500570"/>
            <a:chExt cx="7286676" cy="1234211"/>
          </a:xfrm>
        </p:grpSpPr>
        <p:sp>
          <p:nvSpPr>
            <p:cNvPr id="5" name="TextBox 4"/>
            <p:cNvSpPr txBox="1"/>
            <p:nvPr/>
          </p:nvSpPr>
          <p:spPr>
            <a:xfrm>
              <a:off x="785786" y="5181913"/>
              <a:ext cx="18573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ASL</a:t>
              </a:r>
              <a:r>
                <a:rPr lang="zh-CN" altLang="en-US" sz="1600" baseline="-250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不成功</a:t>
              </a:r>
              <a:r>
                <a:rPr lang="en-US" altLang="zh-CN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=</a:t>
              </a:r>
              <a:endPara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57422" y="5025735"/>
              <a:ext cx="4143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2+1+10+9+8+7+6+5+4+3+2+1+3</a:t>
              </a:r>
              <a:endPara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2285984" y="5381968"/>
              <a:ext cx="4320000" cy="0"/>
            </a:xfrm>
            <a:prstGeom prst="line">
              <a:avLst/>
            </a:prstGeom>
            <a:ln w="28575">
              <a:solidFill>
                <a:srgbClr val="F298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000496" y="5396227"/>
              <a:ext cx="10001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13</a:t>
              </a:r>
              <a:endPara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500826" y="5129167"/>
              <a:ext cx="15716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= 4.692</a:t>
              </a:r>
              <a:endPara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21" name="下箭头 20"/>
            <p:cNvSpPr/>
            <p:nvPr/>
          </p:nvSpPr>
          <p:spPr>
            <a:xfrm>
              <a:off x="4357686" y="4500570"/>
              <a:ext cx="214314" cy="357190"/>
            </a:xfrm>
            <a:prstGeom prst="downArrow">
              <a:avLst/>
            </a:prstGeom>
            <a:solidFill>
              <a:srgbClr val="F29803"/>
            </a:solidFill>
            <a:ln>
              <a:noFill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A8E656D-AA9B-F5FA-3B06-BC02CE46D1C4}"/>
              </a:ext>
            </a:extLst>
          </p:cNvPr>
          <p:cNvSpPr txBox="1"/>
          <p:nvPr/>
        </p:nvSpPr>
        <p:spPr>
          <a:xfrm>
            <a:off x="1080745" y="158067"/>
            <a:ext cx="2710999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dirty="0"/>
              <a:t>不成功查找的情况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0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880" grpId="0"/>
      <p:bldP spid="11" grpId="0" animBg="1"/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F49947CC-9FC6-6AD6-2DA4-2561D4FDE3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16" r="10035"/>
          <a:stretch/>
        </p:blipFill>
        <p:spPr>
          <a:xfrm>
            <a:off x="977022" y="1689808"/>
            <a:ext cx="2863903" cy="3659974"/>
          </a:xfrm>
          <a:prstGeom prst="rect">
            <a:avLst/>
          </a:prstGeom>
        </p:spPr>
      </p:pic>
      <p:grpSp>
        <p:nvGrpSpPr>
          <p:cNvPr id="2" name="组合 43"/>
          <p:cNvGrpSpPr/>
          <p:nvPr/>
        </p:nvGrpSpPr>
        <p:grpSpPr>
          <a:xfrm>
            <a:off x="4175178" y="1689808"/>
            <a:ext cx="7105398" cy="4043448"/>
            <a:chOff x="681312" y="1643050"/>
            <a:chExt cx="7105398" cy="4043448"/>
          </a:xfrm>
        </p:grpSpPr>
        <p:grpSp>
          <p:nvGrpSpPr>
            <p:cNvPr id="3" name="组合 39"/>
            <p:cNvGrpSpPr/>
            <p:nvPr/>
          </p:nvGrpSpPr>
          <p:grpSpPr>
            <a:xfrm>
              <a:off x="1500166" y="3614796"/>
              <a:ext cx="6286544" cy="2071702"/>
              <a:chOff x="1500166" y="3857628"/>
              <a:chExt cx="6286544" cy="2071702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2357422" y="4671964"/>
                <a:ext cx="642942" cy="35719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500166" y="4671964"/>
                <a:ext cx="4286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i="1">
                    <a:solidFill>
                      <a:srgbClr val="525252"/>
                    </a:solidFill>
                    <a:latin typeface="Consolas" pitchFamily="49" charset="0"/>
                    <a:cs typeface="Consolas" pitchFamily="49" charset="0"/>
                  </a:rPr>
                  <a:t>j</a:t>
                </a:r>
                <a:endParaRPr lang="zh-CN" altLang="en-US" sz="1800" i="1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3786182" y="4671964"/>
                <a:ext cx="642942" cy="357190"/>
              </a:xfrm>
              <a:prstGeom prst="rect">
                <a:avLst/>
              </a:prstGeom>
              <a:solidFill>
                <a:srgbClr val="F29803">
                  <a:alpha val="20000"/>
                </a:srgbClr>
              </a:solidFill>
              <a:ln>
                <a:solidFill>
                  <a:srgbClr val="F29803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i="1">
                    <a:solidFill>
                      <a:srgbClr val="525252"/>
                    </a:solidFill>
                    <a:latin typeface="Consolas" pitchFamily="49" charset="0"/>
                    <a:cs typeface="Consolas" pitchFamily="49" charset="0"/>
                  </a:rPr>
                  <a:t>k</a:t>
                </a:r>
                <a:r>
                  <a:rPr lang="en-US" altLang="zh-CN" sz="2000" i="1" baseline="-25000">
                    <a:solidFill>
                      <a:srgbClr val="525252"/>
                    </a:solidFill>
                    <a:latin typeface="Consolas" pitchFamily="49" charset="0"/>
                    <a:cs typeface="Consolas" pitchFamily="49" charset="0"/>
                  </a:rPr>
                  <a:t>s</a:t>
                </a:r>
                <a:endParaRPr lang="zh-CN" altLang="en-US" sz="2000" i="1" baseline="-2500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4429124" y="4671964"/>
                <a:ext cx="571504" cy="35719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5286380" y="4671964"/>
                <a:ext cx="642942" cy="357190"/>
              </a:xfrm>
              <a:prstGeom prst="rect">
                <a:avLst/>
              </a:prstGeom>
              <a:solidFill>
                <a:srgbClr val="F29803">
                  <a:alpha val="20000"/>
                </a:srgbClr>
              </a:solidFill>
              <a:ln>
                <a:solidFill>
                  <a:srgbClr val="F29803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i="1">
                    <a:solidFill>
                      <a:srgbClr val="525252"/>
                    </a:solidFill>
                    <a:latin typeface="Consolas" pitchFamily="49" charset="0"/>
                    <a:cs typeface="Consolas" pitchFamily="49" charset="0"/>
                  </a:rPr>
                  <a:t>k</a:t>
                </a:r>
                <a:r>
                  <a:rPr lang="en-US" altLang="zh-CN" sz="2000" i="1" baseline="-25000">
                    <a:solidFill>
                      <a:srgbClr val="525252"/>
                    </a:solidFill>
                    <a:latin typeface="Consolas" pitchFamily="49" charset="0"/>
                    <a:cs typeface="Consolas" pitchFamily="49" charset="0"/>
                  </a:rPr>
                  <a:t>t</a:t>
                </a:r>
                <a:endParaRPr lang="zh-CN" altLang="en-US" sz="2000" i="1" baseline="-2500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5929322" y="4671964"/>
                <a:ext cx="571504" cy="35719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onsolas" pitchFamily="49" charset="0"/>
                  <a:cs typeface="Consolas" pitchFamily="49" charset="0"/>
                </a:endParaRPr>
              </a:p>
            </p:txBody>
          </p:sp>
          <p:cxnSp>
            <p:nvCxnSpPr>
              <p:cNvPr id="26" name="直接箭头连接符 25"/>
              <p:cNvCxnSpPr>
                <a:endCxn id="24" idx="1"/>
              </p:cNvCxnSpPr>
              <p:nvPr/>
            </p:nvCxnSpPr>
            <p:spPr>
              <a:xfrm flipV="1">
                <a:off x="4714876" y="4850559"/>
                <a:ext cx="571504" cy="0"/>
              </a:xfrm>
              <a:prstGeom prst="straightConnector1">
                <a:avLst/>
              </a:prstGeom>
              <a:ln w="28575">
                <a:solidFill>
                  <a:srgbClr val="F29803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/>
              <p:cNvCxnSpPr/>
              <p:nvPr/>
            </p:nvCxnSpPr>
            <p:spPr>
              <a:xfrm flipV="1">
                <a:off x="6286512" y="4848178"/>
                <a:ext cx="571504" cy="0"/>
              </a:xfrm>
              <a:prstGeom prst="straightConnector1">
                <a:avLst/>
              </a:prstGeom>
              <a:ln w="28575">
                <a:solidFill>
                  <a:srgbClr val="F29803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/>
              <p:cNvSpPr txBox="1"/>
              <p:nvPr/>
            </p:nvSpPr>
            <p:spPr>
              <a:xfrm>
                <a:off x="7000892" y="4529088"/>
                <a:ext cx="7858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>
                    <a:solidFill>
                      <a:srgbClr val="525252"/>
                    </a:solidFill>
                    <a:latin typeface="+mj-ea"/>
                    <a:ea typeface="+mj-ea"/>
                    <a:cs typeface="Consolas" pitchFamily="49" charset="0"/>
                    <a:sym typeface="Symbol"/>
                  </a:rPr>
                  <a:t></a:t>
                </a:r>
                <a:endParaRPr lang="zh-CN" altLang="en-US">
                  <a:solidFill>
                    <a:srgbClr val="525252"/>
                  </a:solidFill>
                  <a:latin typeface="+mj-ea"/>
                  <a:ea typeface="+mj-ea"/>
                  <a:cs typeface="Consolas" pitchFamily="49" charset="0"/>
                </a:endParaRPr>
              </a:p>
            </p:txBody>
          </p:sp>
          <p:cxnSp>
            <p:nvCxnSpPr>
              <p:cNvPr id="29" name="直接箭头连接符 28"/>
              <p:cNvCxnSpPr>
                <a:endCxn id="22" idx="1"/>
              </p:cNvCxnSpPr>
              <p:nvPr/>
            </p:nvCxnSpPr>
            <p:spPr>
              <a:xfrm>
                <a:off x="2714612" y="4848178"/>
                <a:ext cx="1071570" cy="0"/>
              </a:xfrm>
              <a:prstGeom prst="straightConnector1">
                <a:avLst/>
              </a:prstGeom>
              <a:ln w="28575">
                <a:solidFill>
                  <a:srgbClr val="F29803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左大括号 29"/>
              <p:cNvSpPr/>
              <p:nvPr/>
            </p:nvSpPr>
            <p:spPr>
              <a:xfrm rot="16200000">
                <a:off x="5572132" y="3643315"/>
                <a:ext cx="285752" cy="3286148"/>
              </a:xfrm>
              <a:prstGeom prst="leftBrace">
                <a:avLst/>
              </a:prstGeom>
              <a:ln w="28575">
                <a:solidFill>
                  <a:srgbClr val="F2980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4500562" y="5529220"/>
                <a:ext cx="30003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000" i="1">
                    <a:solidFill>
                      <a:srgbClr val="525252"/>
                    </a:solidFill>
                    <a:latin typeface="Consolas" pitchFamily="49" charset="0"/>
                    <a:cs typeface="Consolas" pitchFamily="49" charset="0"/>
                  </a:rPr>
                  <a:t>h</a:t>
                </a:r>
                <a:r>
                  <a:rPr lang="en-US" altLang="zh-CN" sz="2000">
                    <a:solidFill>
                      <a:srgbClr val="525252"/>
                    </a:solidFill>
                    <a:latin typeface="Consolas" pitchFamily="49" charset="0"/>
                    <a:cs typeface="Consolas" pitchFamily="49" charset="0"/>
                  </a:rPr>
                  <a:t>(</a:t>
                </a:r>
                <a:r>
                  <a:rPr lang="en-US" altLang="zh-CN" sz="2000" i="1">
                    <a:solidFill>
                      <a:srgbClr val="525252"/>
                    </a:solidFill>
                    <a:latin typeface="Consolas" pitchFamily="49" charset="0"/>
                    <a:cs typeface="Consolas" pitchFamily="49" charset="0"/>
                  </a:rPr>
                  <a:t>k</a:t>
                </a:r>
                <a:r>
                  <a:rPr lang="en-US" altLang="zh-CN" sz="2000" i="1" baseline="-25000">
                    <a:solidFill>
                      <a:srgbClr val="525252"/>
                    </a:solidFill>
                    <a:latin typeface="Consolas" pitchFamily="49" charset="0"/>
                    <a:cs typeface="Consolas" pitchFamily="49" charset="0"/>
                  </a:rPr>
                  <a:t>s</a:t>
                </a:r>
                <a:r>
                  <a:rPr lang="en-US" altLang="zh-CN" sz="2000">
                    <a:solidFill>
                      <a:srgbClr val="525252"/>
                    </a:solidFill>
                    <a:latin typeface="Consolas" pitchFamily="49" charset="0"/>
                    <a:cs typeface="Consolas" pitchFamily="49" charset="0"/>
                  </a:rPr>
                  <a:t>)=</a:t>
                </a:r>
                <a:r>
                  <a:rPr lang="en-US" altLang="zh-CN" sz="2000" i="1">
                    <a:solidFill>
                      <a:srgbClr val="525252"/>
                    </a:solidFill>
                    <a:latin typeface="Consolas" pitchFamily="49" charset="0"/>
                    <a:cs typeface="Consolas" pitchFamily="49" charset="0"/>
                  </a:rPr>
                  <a:t>h</a:t>
                </a:r>
                <a:r>
                  <a:rPr lang="en-US" altLang="zh-CN" sz="2000">
                    <a:solidFill>
                      <a:srgbClr val="525252"/>
                    </a:solidFill>
                    <a:latin typeface="Consolas" pitchFamily="49" charset="0"/>
                    <a:cs typeface="Consolas" pitchFamily="49" charset="0"/>
                  </a:rPr>
                  <a:t>(</a:t>
                </a:r>
                <a:r>
                  <a:rPr lang="en-US" altLang="zh-CN" sz="2000" i="1">
                    <a:solidFill>
                      <a:srgbClr val="525252"/>
                    </a:solidFill>
                    <a:latin typeface="Consolas" pitchFamily="49" charset="0"/>
                    <a:cs typeface="Consolas" pitchFamily="49" charset="0"/>
                  </a:rPr>
                  <a:t>k</a:t>
                </a:r>
                <a:r>
                  <a:rPr lang="en-US" altLang="zh-CN" sz="2000" i="1" baseline="-25000">
                    <a:solidFill>
                      <a:srgbClr val="525252"/>
                    </a:solidFill>
                    <a:latin typeface="Consolas" pitchFamily="49" charset="0"/>
                    <a:cs typeface="Consolas" pitchFamily="49" charset="0"/>
                  </a:rPr>
                  <a:t>t</a:t>
                </a:r>
                <a:r>
                  <a:rPr lang="en-US" altLang="zh-CN" sz="2000">
                    <a:solidFill>
                      <a:srgbClr val="525252"/>
                    </a:solidFill>
                    <a:latin typeface="Consolas" pitchFamily="49" charset="0"/>
                    <a:cs typeface="Consolas" pitchFamily="49" charset="0"/>
                  </a:rPr>
                  <a:t>)= </a:t>
                </a:r>
                <a:r>
                  <a:rPr lang="en-US" altLang="zh-CN" sz="2000">
                    <a:solidFill>
                      <a:srgbClr val="525252"/>
                    </a:solidFill>
                    <a:latin typeface="宋体" pitchFamily="2" charset="-122"/>
                    <a:ea typeface="宋体" pitchFamily="2" charset="-122"/>
                    <a:cs typeface="Consolas" pitchFamily="49" charset="0"/>
                  </a:rPr>
                  <a:t>…</a:t>
                </a:r>
                <a:r>
                  <a:rPr lang="en-US" altLang="zh-CN" sz="2000">
                    <a:solidFill>
                      <a:srgbClr val="525252"/>
                    </a:solidFill>
                    <a:latin typeface="Consolas" pitchFamily="49" charset="0"/>
                    <a:ea typeface="+mj-ea"/>
                    <a:cs typeface="Consolas" pitchFamily="49" charset="0"/>
                    <a:sym typeface="Symbol"/>
                  </a:rPr>
                  <a:t> </a:t>
                </a:r>
                <a:r>
                  <a:rPr lang="en-US" altLang="zh-CN" sz="2000">
                    <a:solidFill>
                      <a:srgbClr val="525252"/>
                    </a:solidFill>
                    <a:latin typeface="Consolas" pitchFamily="49" charset="0"/>
                    <a:cs typeface="Consolas" pitchFamily="49" charset="0"/>
                    <a:sym typeface="Symbol"/>
                  </a:rPr>
                  <a:t>= </a:t>
                </a:r>
                <a:r>
                  <a:rPr lang="en-US" altLang="zh-CN" sz="2000" i="1">
                    <a:solidFill>
                      <a:srgbClr val="525252"/>
                    </a:solidFill>
                    <a:latin typeface="Consolas" pitchFamily="49" charset="0"/>
                    <a:cs typeface="Consolas" pitchFamily="49" charset="0"/>
                    <a:sym typeface="Symbol"/>
                  </a:rPr>
                  <a:t>j</a:t>
                </a:r>
                <a:endParaRPr lang="zh-CN" altLang="en-US" sz="2000" i="1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285984" y="3857628"/>
                <a:ext cx="7858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>
                    <a:solidFill>
                      <a:srgbClr val="525252"/>
                    </a:solidFill>
                    <a:latin typeface="+mj-ea"/>
                    <a:ea typeface="+mj-ea"/>
                    <a:cs typeface="Consolas" pitchFamily="49" charset="0"/>
                    <a:sym typeface="Symbol"/>
                  </a:rPr>
                  <a:t>…</a:t>
                </a:r>
                <a:endParaRPr lang="zh-CN" altLang="en-US" sz="2000">
                  <a:solidFill>
                    <a:srgbClr val="525252"/>
                  </a:solidFill>
                  <a:latin typeface="+mj-ea"/>
                  <a:ea typeface="+mj-ea"/>
                  <a:cs typeface="Consolas" pitchFamily="49" charset="0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2285984" y="5429264"/>
                <a:ext cx="7858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>
                    <a:solidFill>
                      <a:srgbClr val="525252"/>
                    </a:solidFill>
                    <a:latin typeface="+mj-ea"/>
                    <a:ea typeface="+mj-ea"/>
                    <a:cs typeface="Consolas" pitchFamily="49" charset="0"/>
                    <a:sym typeface="Symbol"/>
                  </a:rPr>
                  <a:t>…</a:t>
                </a:r>
                <a:endParaRPr lang="zh-CN" altLang="en-US" sz="2000">
                  <a:solidFill>
                    <a:srgbClr val="525252"/>
                  </a:solidFill>
                  <a:latin typeface="+mj-ea"/>
                  <a:ea typeface="+mj-ea"/>
                  <a:cs typeface="Consolas" pitchFamily="49" charset="0"/>
                </a:endParaRPr>
              </a:p>
            </p:txBody>
          </p:sp>
        </p:grpSp>
        <p:grpSp>
          <p:nvGrpSpPr>
            <p:cNvPr id="10" name="组合 38"/>
            <p:cNvGrpSpPr/>
            <p:nvPr/>
          </p:nvGrpSpPr>
          <p:grpSpPr>
            <a:xfrm>
              <a:off x="1285852" y="1643050"/>
              <a:ext cx="6500858" cy="1698136"/>
              <a:chOff x="1285852" y="1885882"/>
              <a:chExt cx="6500858" cy="1698136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2357422" y="3214686"/>
                <a:ext cx="642942" cy="35719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428728" y="3214686"/>
                <a:ext cx="5000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i="1">
                    <a:solidFill>
                      <a:srgbClr val="525252"/>
                    </a:solidFill>
                    <a:latin typeface="Consolas" pitchFamily="49" charset="0"/>
                    <a:cs typeface="Consolas" pitchFamily="49" charset="0"/>
                  </a:rPr>
                  <a:t>i</a:t>
                </a:r>
                <a:endParaRPr lang="zh-CN" altLang="en-US" sz="1800" i="1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3786182" y="3214686"/>
                <a:ext cx="642942" cy="357190"/>
              </a:xfrm>
              <a:prstGeom prst="rect">
                <a:avLst/>
              </a:prstGeom>
              <a:solidFill>
                <a:srgbClr val="F29803">
                  <a:alpha val="20000"/>
                </a:srgbClr>
              </a:solidFill>
              <a:ln>
                <a:solidFill>
                  <a:srgbClr val="F29803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i="1">
                    <a:solidFill>
                      <a:srgbClr val="525252"/>
                    </a:solidFill>
                    <a:latin typeface="Consolas" pitchFamily="49" charset="0"/>
                    <a:cs typeface="Consolas" pitchFamily="49" charset="0"/>
                  </a:rPr>
                  <a:t>k</a:t>
                </a:r>
                <a:r>
                  <a:rPr lang="en-US" altLang="zh-CN" sz="2000" i="1" baseline="-25000">
                    <a:solidFill>
                      <a:srgbClr val="525252"/>
                    </a:solidFill>
                    <a:latin typeface="Consolas" pitchFamily="49" charset="0"/>
                    <a:cs typeface="Consolas" pitchFamily="49" charset="0"/>
                  </a:rPr>
                  <a:t>x</a:t>
                </a:r>
                <a:endParaRPr lang="zh-CN" altLang="en-US" sz="2000" i="1" baseline="-2500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4429124" y="3214686"/>
                <a:ext cx="571504" cy="35719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5286380" y="3214686"/>
                <a:ext cx="642942" cy="357190"/>
              </a:xfrm>
              <a:prstGeom prst="rect">
                <a:avLst/>
              </a:prstGeom>
              <a:solidFill>
                <a:srgbClr val="F29803">
                  <a:alpha val="20000"/>
                </a:srgbClr>
              </a:solidFill>
              <a:ln>
                <a:solidFill>
                  <a:srgbClr val="F29803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i="1">
                    <a:solidFill>
                      <a:srgbClr val="525252"/>
                    </a:solidFill>
                    <a:latin typeface="Consolas" pitchFamily="49" charset="0"/>
                    <a:cs typeface="Consolas" pitchFamily="49" charset="0"/>
                  </a:rPr>
                  <a:t>k</a:t>
                </a:r>
                <a:r>
                  <a:rPr lang="en-US" altLang="zh-CN" sz="2000" i="1" baseline="-25000">
                    <a:solidFill>
                      <a:srgbClr val="525252"/>
                    </a:solidFill>
                    <a:latin typeface="Consolas" pitchFamily="49" charset="0"/>
                    <a:cs typeface="Consolas" pitchFamily="49" charset="0"/>
                  </a:rPr>
                  <a:t>y</a:t>
                </a:r>
                <a:endParaRPr lang="zh-CN" altLang="en-US" sz="2000" i="1" baseline="-2500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5929322" y="3214686"/>
                <a:ext cx="571504" cy="35719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onsolas" pitchFamily="49" charset="0"/>
                  <a:cs typeface="Consolas" pitchFamily="49" charset="0"/>
                </a:endParaRPr>
              </a:p>
            </p:txBody>
          </p:sp>
          <p:cxnSp>
            <p:nvCxnSpPr>
              <p:cNvPr id="11" name="直接箭头连接符 10"/>
              <p:cNvCxnSpPr>
                <a:endCxn id="8" idx="1"/>
              </p:cNvCxnSpPr>
              <p:nvPr/>
            </p:nvCxnSpPr>
            <p:spPr>
              <a:xfrm flipV="1">
                <a:off x="4714876" y="3393281"/>
                <a:ext cx="571504" cy="0"/>
              </a:xfrm>
              <a:prstGeom prst="straightConnector1">
                <a:avLst/>
              </a:prstGeom>
              <a:ln w="28575">
                <a:solidFill>
                  <a:srgbClr val="F29803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/>
              <p:cNvCxnSpPr/>
              <p:nvPr/>
            </p:nvCxnSpPr>
            <p:spPr>
              <a:xfrm flipV="1">
                <a:off x="6286512" y="3390900"/>
                <a:ext cx="571504" cy="0"/>
              </a:xfrm>
              <a:prstGeom prst="straightConnector1">
                <a:avLst/>
              </a:prstGeom>
              <a:ln w="28575">
                <a:solidFill>
                  <a:srgbClr val="F29803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7000892" y="3071810"/>
                <a:ext cx="7858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rgbClr val="525252"/>
                    </a:solidFill>
                    <a:latin typeface="+mj-ea"/>
                    <a:ea typeface="+mj-ea"/>
                    <a:cs typeface="Consolas" pitchFamily="49" charset="0"/>
                    <a:sym typeface="Symbol"/>
                  </a:rPr>
                  <a:t></a:t>
                </a:r>
                <a:endParaRPr lang="zh-CN" altLang="en-US" dirty="0">
                  <a:solidFill>
                    <a:srgbClr val="525252"/>
                  </a:solidFill>
                  <a:latin typeface="+mj-ea"/>
                  <a:ea typeface="+mj-ea"/>
                  <a:cs typeface="Consolas" pitchFamily="49" charset="0"/>
                </a:endParaRPr>
              </a:p>
            </p:txBody>
          </p:sp>
          <p:cxnSp>
            <p:nvCxnSpPr>
              <p:cNvPr id="14" name="直接箭头连接符 13"/>
              <p:cNvCxnSpPr>
                <a:endCxn id="6" idx="1"/>
              </p:cNvCxnSpPr>
              <p:nvPr/>
            </p:nvCxnSpPr>
            <p:spPr>
              <a:xfrm>
                <a:off x="2714612" y="3390900"/>
                <a:ext cx="1071570" cy="0"/>
              </a:xfrm>
              <a:prstGeom prst="straightConnector1">
                <a:avLst/>
              </a:prstGeom>
              <a:ln w="28575">
                <a:solidFill>
                  <a:srgbClr val="F29803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左大括号 15"/>
              <p:cNvSpPr/>
              <p:nvPr/>
            </p:nvSpPr>
            <p:spPr>
              <a:xfrm rot="5400000">
                <a:off x="5572132" y="1357298"/>
                <a:ext cx="285752" cy="3286148"/>
              </a:xfrm>
              <a:prstGeom prst="leftBrace">
                <a:avLst/>
              </a:prstGeom>
              <a:ln w="28575">
                <a:solidFill>
                  <a:srgbClr val="F2980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429124" y="2357430"/>
                <a:ext cx="29289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000" i="1" dirty="0">
                    <a:solidFill>
                      <a:srgbClr val="525252"/>
                    </a:solidFill>
                    <a:latin typeface="Consolas" pitchFamily="49" charset="0"/>
                    <a:cs typeface="Consolas" pitchFamily="49" charset="0"/>
                  </a:rPr>
                  <a:t>h</a:t>
                </a:r>
                <a:r>
                  <a:rPr lang="en-US" altLang="zh-CN" sz="2000" dirty="0">
                    <a:solidFill>
                      <a:srgbClr val="525252"/>
                    </a:solidFill>
                    <a:latin typeface="Consolas" pitchFamily="49" charset="0"/>
                    <a:cs typeface="Consolas" pitchFamily="49" charset="0"/>
                  </a:rPr>
                  <a:t>(</a:t>
                </a:r>
                <a:r>
                  <a:rPr lang="en-US" altLang="zh-CN" sz="2000" i="1" dirty="0" err="1">
                    <a:solidFill>
                      <a:srgbClr val="525252"/>
                    </a:solidFill>
                    <a:latin typeface="Consolas" pitchFamily="49" charset="0"/>
                    <a:cs typeface="Consolas" pitchFamily="49" charset="0"/>
                  </a:rPr>
                  <a:t>k</a:t>
                </a:r>
                <a:r>
                  <a:rPr lang="en-US" altLang="zh-CN" sz="2000" i="1" baseline="-25000" dirty="0" err="1">
                    <a:solidFill>
                      <a:srgbClr val="525252"/>
                    </a:solidFill>
                    <a:latin typeface="Consolas" pitchFamily="49" charset="0"/>
                    <a:cs typeface="Consolas" pitchFamily="49" charset="0"/>
                  </a:rPr>
                  <a:t>x</a:t>
                </a:r>
                <a:r>
                  <a:rPr lang="en-US" altLang="zh-CN" sz="2000" dirty="0">
                    <a:solidFill>
                      <a:srgbClr val="525252"/>
                    </a:solidFill>
                    <a:latin typeface="Consolas" pitchFamily="49" charset="0"/>
                    <a:cs typeface="Consolas" pitchFamily="49" charset="0"/>
                  </a:rPr>
                  <a:t>)=</a:t>
                </a:r>
                <a:r>
                  <a:rPr lang="en-US" altLang="zh-CN" sz="2000" i="1" dirty="0">
                    <a:solidFill>
                      <a:srgbClr val="525252"/>
                    </a:solidFill>
                    <a:latin typeface="Consolas" pitchFamily="49" charset="0"/>
                    <a:cs typeface="Consolas" pitchFamily="49" charset="0"/>
                  </a:rPr>
                  <a:t>h</a:t>
                </a:r>
                <a:r>
                  <a:rPr lang="en-US" altLang="zh-CN" sz="2000" dirty="0">
                    <a:solidFill>
                      <a:srgbClr val="525252"/>
                    </a:solidFill>
                    <a:latin typeface="Consolas" pitchFamily="49" charset="0"/>
                    <a:cs typeface="Consolas" pitchFamily="49" charset="0"/>
                  </a:rPr>
                  <a:t>(</a:t>
                </a:r>
                <a:r>
                  <a:rPr lang="en-US" altLang="zh-CN" sz="2000" i="1" dirty="0" err="1">
                    <a:solidFill>
                      <a:srgbClr val="525252"/>
                    </a:solidFill>
                    <a:latin typeface="Consolas" pitchFamily="49" charset="0"/>
                    <a:cs typeface="Consolas" pitchFamily="49" charset="0"/>
                  </a:rPr>
                  <a:t>k</a:t>
                </a:r>
                <a:r>
                  <a:rPr lang="en-US" altLang="zh-CN" sz="2000" i="1" baseline="-25000" dirty="0" err="1">
                    <a:solidFill>
                      <a:srgbClr val="525252"/>
                    </a:solidFill>
                    <a:latin typeface="Consolas" pitchFamily="49" charset="0"/>
                    <a:cs typeface="Consolas" pitchFamily="49" charset="0"/>
                  </a:rPr>
                  <a:t>y</a:t>
                </a:r>
                <a:r>
                  <a:rPr lang="en-US" altLang="zh-CN" sz="2000" dirty="0">
                    <a:solidFill>
                      <a:srgbClr val="525252"/>
                    </a:solidFill>
                    <a:latin typeface="Consolas" pitchFamily="49" charset="0"/>
                    <a:cs typeface="Consolas" pitchFamily="49" charset="0"/>
                  </a:rPr>
                  <a:t>)=  </a:t>
                </a:r>
                <a:r>
                  <a:rPr lang="en-US" altLang="zh-CN" sz="2000" dirty="0">
                    <a:solidFill>
                      <a:srgbClr val="525252"/>
                    </a:solidFill>
                    <a:latin typeface="宋体" pitchFamily="2" charset="-122"/>
                    <a:ea typeface="宋体" pitchFamily="2" charset="-122"/>
                    <a:cs typeface="Consolas" pitchFamily="49" charset="0"/>
                  </a:rPr>
                  <a:t>…</a:t>
                </a:r>
                <a:r>
                  <a:rPr lang="en-US" altLang="zh-CN" sz="2000" dirty="0">
                    <a:solidFill>
                      <a:srgbClr val="525252"/>
                    </a:solidFill>
                    <a:latin typeface="Consolas" pitchFamily="49" charset="0"/>
                    <a:ea typeface="+mj-ea"/>
                    <a:cs typeface="Consolas" pitchFamily="49" charset="0"/>
                    <a:sym typeface="Symbol"/>
                  </a:rPr>
                  <a:t> </a:t>
                </a:r>
                <a:r>
                  <a:rPr lang="en-US" altLang="zh-CN" sz="2000" dirty="0">
                    <a:solidFill>
                      <a:srgbClr val="525252"/>
                    </a:solidFill>
                    <a:latin typeface="Consolas" pitchFamily="49" charset="0"/>
                    <a:cs typeface="Consolas" pitchFamily="49" charset="0"/>
                    <a:sym typeface="Symbol"/>
                  </a:rPr>
                  <a:t>= </a:t>
                </a:r>
                <a:r>
                  <a:rPr lang="en-US" altLang="zh-CN" sz="2000" i="1" dirty="0" err="1">
                    <a:solidFill>
                      <a:srgbClr val="525252"/>
                    </a:solidFill>
                    <a:latin typeface="Consolas" pitchFamily="49" charset="0"/>
                    <a:cs typeface="Consolas" pitchFamily="49" charset="0"/>
                    <a:sym typeface="Symbol"/>
                  </a:rPr>
                  <a:t>i</a:t>
                </a:r>
                <a:endParaRPr lang="zh-CN" altLang="en-US" sz="2000" i="1" dirty="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285852" y="1885882"/>
                <a:ext cx="8572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>
                    <a:solidFill>
                      <a:srgbClr val="F29803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</a:rPr>
                  <a:t>地址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071670" y="1885882"/>
                <a:ext cx="11430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rgbClr val="F29803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</a:rPr>
                  <a:t>头结点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2285984" y="2285992"/>
                <a:ext cx="7858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rgbClr val="525252"/>
                    </a:solidFill>
                    <a:latin typeface="+mj-ea"/>
                    <a:ea typeface="+mj-ea"/>
                    <a:cs typeface="Consolas" pitchFamily="49" charset="0"/>
                    <a:sym typeface="Symbol"/>
                  </a:rPr>
                  <a:t>…</a:t>
                </a:r>
                <a:endParaRPr lang="zh-CN" altLang="en-US" sz="2000" dirty="0">
                  <a:solidFill>
                    <a:srgbClr val="525252"/>
                  </a:solidFill>
                  <a:latin typeface="+mj-ea"/>
                  <a:ea typeface="+mj-ea"/>
                  <a:cs typeface="Consolas" pitchFamily="49" charset="0"/>
                </a:endParaRPr>
              </a:p>
            </p:txBody>
          </p:sp>
        </p:grpSp>
        <p:grpSp>
          <p:nvGrpSpPr>
            <p:cNvPr id="15" name="组合 40"/>
            <p:cNvGrpSpPr/>
            <p:nvPr/>
          </p:nvGrpSpPr>
          <p:grpSpPr>
            <a:xfrm>
              <a:off x="681312" y="2114598"/>
              <a:ext cx="747416" cy="3500462"/>
              <a:chOff x="681312" y="2357430"/>
              <a:chExt cx="747416" cy="3500462"/>
            </a:xfrm>
          </p:grpSpPr>
          <p:sp>
            <p:nvSpPr>
              <p:cNvPr id="37" name="左大括号 36"/>
              <p:cNvSpPr/>
              <p:nvPr/>
            </p:nvSpPr>
            <p:spPr>
              <a:xfrm>
                <a:off x="1285852" y="2357430"/>
                <a:ext cx="142876" cy="3500462"/>
              </a:xfrm>
              <a:prstGeom prst="leftBrac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681312" y="2928934"/>
                <a:ext cx="461665" cy="2428892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kumimoji="1" lang="zh-CN" altLang="en-US" sz="1800" spc="600" dirty="0">
                    <a:solidFill>
                      <a:srgbClr val="52525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</a:rPr>
                  <a:t>哈希表地址空间</a:t>
                </a:r>
                <a:endParaRPr lang="zh-CN" altLang="en-US" sz="1800" spc="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endParaRPr>
              </a:p>
            </p:txBody>
          </p:sp>
        </p:grp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F718F2D0-71EA-FA99-F613-1591CCF82D7F}"/>
              </a:ext>
            </a:extLst>
          </p:cNvPr>
          <p:cNvSpPr txBox="1"/>
          <p:nvPr/>
        </p:nvSpPr>
        <p:spPr>
          <a:xfrm>
            <a:off x="1079446" y="158067"/>
            <a:ext cx="1632178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en-US" dirty="0"/>
              <a:t>、拉链法</a:t>
            </a:r>
          </a:p>
        </p:txBody>
      </p:sp>
      <p:sp>
        <p:nvSpPr>
          <p:cNvPr id="71680" name="矩形 71679">
            <a:extLst>
              <a:ext uri="{FF2B5EF4-FFF2-40B4-BE49-F238E27FC236}">
                <a16:creationId xmlns:a16="http://schemas.microsoft.com/office/drawing/2014/main" id="{B799B19D-04E5-B11A-1616-AF8F0D2C3A2B}"/>
              </a:ext>
            </a:extLst>
          </p:cNvPr>
          <p:cNvSpPr/>
          <p:nvPr/>
        </p:nvSpPr>
        <p:spPr>
          <a:xfrm>
            <a:off x="4095346" y="1556792"/>
            <a:ext cx="7185230" cy="432048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682" name="Text Box 2"/>
          <p:cNvSpPr txBox="1">
            <a:spLocks noChangeArrowheads="1"/>
          </p:cNvSpPr>
          <p:nvPr/>
        </p:nvSpPr>
        <p:spPr bwMode="auto">
          <a:xfrm>
            <a:off x="1229738" y="3235517"/>
            <a:ext cx="2420498" cy="1295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18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拉链法是把所有的同义词用单链表链接起来的方法。　　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71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1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1680" grpId="0" animBg="1"/>
      <p:bldP spid="7168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ext Box 2"/>
          <p:cNvSpPr txBox="1">
            <a:spLocks noChangeArrowheads="1"/>
          </p:cNvSpPr>
          <p:nvPr/>
        </p:nvSpPr>
        <p:spPr bwMode="auto">
          <a:xfrm>
            <a:off x="3330947" y="1149740"/>
            <a:ext cx="85725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kumimoji="1" lang="en-US" altLang="zh-CN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【</a:t>
            </a:r>
            <a:r>
              <a:rPr kumimoji="1"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例</a:t>
            </a:r>
            <a:r>
              <a:rPr kumimoji="1" lang="en-US" altLang="zh-CN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9.10】</a:t>
            </a:r>
            <a:r>
              <a:rPr kumimoji="1" lang="zh-CN" alt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对例</a:t>
            </a:r>
            <a:r>
              <a:rPr kumimoji="1" lang="en-US" altLang="zh-CN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9.9</a:t>
            </a:r>
            <a:r>
              <a:rPr kumimoji="1" lang="zh-CN" alt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的关键字序列，构造采用</a:t>
            </a:r>
            <a:r>
              <a:rPr kumimoji="1"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拉链法</a:t>
            </a:r>
            <a:r>
              <a:rPr kumimoji="1" lang="zh-CN" alt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解决冲突的哈希表。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5525829" y="1919532"/>
            <a:ext cx="430887" cy="471490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1600" spc="3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采用拉链法构造的</a:t>
            </a:r>
            <a:r>
              <a:rPr lang="zh-CN" altLang="en-US" sz="1600" spc="3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哈希表</a:t>
            </a:r>
            <a:r>
              <a:rPr lang="en-US" altLang="zh-CN" sz="1600" spc="3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ha[0..12]</a:t>
            </a:r>
            <a:endParaRPr lang="zh-CN" altLang="en-US" sz="1600" spc="3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grpSp>
        <p:nvGrpSpPr>
          <p:cNvPr id="2" name="组合 102"/>
          <p:cNvGrpSpPr/>
          <p:nvPr/>
        </p:nvGrpSpPr>
        <p:grpSpPr>
          <a:xfrm>
            <a:off x="6023992" y="1613261"/>
            <a:ext cx="4018768" cy="4903801"/>
            <a:chOff x="2857488" y="928670"/>
            <a:chExt cx="4572032" cy="5578908"/>
          </a:xfrm>
        </p:grpSpPr>
        <p:sp>
          <p:nvSpPr>
            <p:cNvPr id="39" name="矩形 38"/>
            <p:cNvSpPr/>
            <p:nvPr/>
          </p:nvSpPr>
          <p:spPr>
            <a:xfrm>
              <a:off x="4143372" y="928670"/>
              <a:ext cx="500066" cy="43200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800" dirty="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rPr>
                <a:t>∧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643306" y="1000108"/>
              <a:ext cx="428629" cy="3151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dirty="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rPr>
                <a:t>0</a:t>
              </a:r>
              <a:endParaRPr lang="zh-CN" altLang="en-US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5072066" y="1811326"/>
              <a:ext cx="500066" cy="35719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800" dirty="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rPr>
                <a:t>54</a:t>
              </a:r>
              <a:endParaRPr lang="zh-CN" altLang="en-US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5572132" y="1811326"/>
              <a:ext cx="500066" cy="35719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800" dirty="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rPr>
                <a:t>∧</a:t>
              </a:r>
            </a:p>
          </p:txBody>
        </p:sp>
        <p:sp>
          <p:nvSpPr>
            <p:cNvPr id="45" name="矩形 44"/>
            <p:cNvSpPr/>
            <p:nvPr/>
          </p:nvSpPr>
          <p:spPr>
            <a:xfrm>
              <a:off x="4143372" y="1357298"/>
              <a:ext cx="500066" cy="43200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800" dirty="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rPr>
                <a:t>∧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643306" y="1428736"/>
              <a:ext cx="428629" cy="3151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dirty="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rPr>
                <a:t>1</a:t>
              </a:r>
              <a:endParaRPr lang="zh-CN" altLang="en-US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4143372" y="1785926"/>
              <a:ext cx="500066" cy="43200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43306" y="1857364"/>
              <a:ext cx="428629" cy="3151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dirty="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rPr>
                <a:t>2</a:t>
              </a:r>
              <a:endParaRPr lang="zh-CN" altLang="en-US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4143372" y="2214554"/>
              <a:ext cx="500066" cy="43200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643306" y="2285992"/>
              <a:ext cx="428629" cy="3151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dirty="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rPr>
                <a:t>3</a:t>
              </a:r>
              <a:endParaRPr lang="zh-CN" altLang="en-US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4143372" y="2643182"/>
              <a:ext cx="500066" cy="43200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643306" y="2714620"/>
              <a:ext cx="428629" cy="3151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dirty="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rPr>
                <a:t>4</a:t>
              </a:r>
              <a:endParaRPr lang="zh-CN" altLang="en-US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4143372" y="3071810"/>
              <a:ext cx="500066" cy="43200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643306" y="3143248"/>
              <a:ext cx="428629" cy="3151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dirty="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rPr>
                <a:t>5</a:t>
              </a:r>
              <a:endParaRPr lang="zh-CN" altLang="en-US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4143372" y="3500438"/>
              <a:ext cx="500066" cy="43200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800" dirty="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rPr>
                <a:t>∧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643306" y="3571876"/>
              <a:ext cx="428629" cy="3151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dirty="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rPr>
                <a:t>6</a:t>
              </a:r>
              <a:endParaRPr lang="zh-CN" altLang="en-US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4143372" y="3929066"/>
              <a:ext cx="500066" cy="43200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643306" y="4000505"/>
              <a:ext cx="428629" cy="3151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dirty="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rPr>
                <a:t>7</a:t>
              </a:r>
              <a:endParaRPr lang="zh-CN" altLang="en-US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4143372" y="4361066"/>
              <a:ext cx="500066" cy="43200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643306" y="4432504"/>
              <a:ext cx="428629" cy="3151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dirty="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rPr>
                <a:t>8</a:t>
              </a:r>
              <a:endParaRPr lang="zh-CN" altLang="en-US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4143372" y="4789694"/>
              <a:ext cx="500066" cy="43200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643306" y="4861132"/>
              <a:ext cx="428629" cy="3151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dirty="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rPr>
                <a:t>9</a:t>
              </a:r>
              <a:endParaRPr lang="zh-CN" altLang="en-US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4143372" y="5218322"/>
              <a:ext cx="500066" cy="43200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643306" y="5289760"/>
              <a:ext cx="428629" cy="3151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dirty="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rPr>
                <a:t>10</a:t>
              </a:r>
              <a:endParaRPr lang="zh-CN" altLang="en-US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4143372" y="5646950"/>
              <a:ext cx="500066" cy="43200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800" dirty="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rPr>
                <a:t>∧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643306" y="5718388"/>
              <a:ext cx="428629" cy="3151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dirty="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rPr>
                <a:t>11</a:t>
              </a:r>
              <a:endParaRPr lang="zh-CN" altLang="en-US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4143372" y="6075578"/>
              <a:ext cx="500066" cy="43200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643306" y="6147016"/>
              <a:ext cx="428629" cy="3151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dirty="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rPr>
                <a:t>12</a:t>
              </a:r>
              <a:endParaRPr lang="zh-CN" altLang="en-US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70" name="直接箭头连接符 69"/>
            <p:cNvCxnSpPr>
              <a:endCxn id="43" idx="1"/>
            </p:cNvCxnSpPr>
            <p:nvPr/>
          </p:nvCxnSpPr>
          <p:spPr>
            <a:xfrm flipV="1">
              <a:off x="4429124" y="1989921"/>
              <a:ext cx="642942" cy="0"/>
            </a:xfrm>
            <a:prstGeom prst="straightConnector1">
              <a:avLst/>
            </a:prstGeom>
            <a:ln w="28575">
              <a:solidFill>
                <a:srgbClr val="F2980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矩形 70"/>
            <p:cNvSpPr/>
            <p:nvPr/>
          </p:nvSpPr>
          <p:spPr>
            <a:xfrm>
              <a:off x="5072066" y="2273292"/>
              <a:ext cx="500066" cy="35719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800" dirty="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rPr>
                <a:t>29</a:t>
              </a:r>
              <a:endParaRPr lang="zh-CN" altLang="en-US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5572132" y="2273292"/>
              <a:ext cx="500066" cy="35719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73" name="直接箭头连接符 72"/>
            <p:cNvCxnSpPr>
              <a:endCxn id="71" idx="1"/>
            </p:cNvCxnSpPr>
            <p:nvPr/>
          </p:nvCxnSpPr>
          <p:spPr>
            <a:xfrm flipV="1">
              <a:off x="4429124" y="2451887"/>
              <a:ext cx="642942" cy="0"/>
            </a:xfrm>
            <a:prstGeom prst="straightConnector1">
              <a:avLst/>
            </a:prstGeom>
            <a:ln w="28575">
              <a:solidFill>
                <a:srgbClr val="F2980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矩形 73"/>
            <p:cNvSpPr/>
            <p:nvPr/>
          </p:nvSpPr>
          <p:spPr>
            <a:xfrm>
              <a:off x="6429388" y="2285992"/>
              <a:ext cx="500066" cy="35719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800" dirty="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rPr>
                <a:t>16</a:t>
              </a:r>
              <a:endParaRPr lang="zh-CN" altLang="en-US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6929454" y="2285992"/>
              <a:ext cx="500066" cy="35719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800" dirty="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rPr>
                <a:t>∧</a:t>
              </a:r>
            </a:p>
          </p:txBody>
        </p:sp>
        <p:cxnSp>
          <p:nvCxnSpPr>
            <p:cNvPr id="76" name="直接箭头连接符 75"/>
            <p:cNvCxnSpPr>
              <a:endCxn id="74" idx="1"/>
            </p:cNvCxnSpPr>
            <p:nvPr/>
          </p:nvCxnSpPr>
          <p:spPr>
            <a:xfrm flipV="1">
              <a:off x="5786446" y="2464587"/>
              <a:ext cx="642942" cy="0"/>
            </a:xfrm>
            <a:prstGeom prst="straightConnector1">
              <a:avLst/>
            </a:prstGeom>
            <a:ln w="28575">
              <a:solidFill>
                <a:srgbClr val="F2980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矩形 76"/>
            <p:cNvSpPr/>
            <p:nvPr/>
          </p:nvSpPr>
          <p:spPr>
            <a:xfrm>
              <a:off x="5072066" y="6130944"/>
              <a:ext cx="500066" cy="35719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800" dirty="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rPr>
                <a:t>77</a:t>
              </a:r>
              <a:endParaRPr lang="zh-CN" altLang="en-US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5572132" y="6130944"/>
              <a:ext cx="500066" cy="35719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79" name="直接箭头连接符 78"/>
            <p:cNvCxnSpPr>
              <a:endCxn id="77" idx="1"/>
            </p:cNvCxnSpPr>
            <p:nvPr/>
          </p:nvCxnSpPr>
          <p:spPr>
            <a:xfrm flipV="1">
              <a:off x="4429124" y="6309539"/>
              <a:ext cx="642942" cy="0"/>
            </a:xfrm>
            <a:prstGeom prst="straightConnector1">
              <a:avLst/>
            </a:prstGeom>
            <a:ln w="28575">
              <a:solidFill>
                <a:srgbClr val="F2980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矩形 79"/>
            <p:cNvSpPr/>
            <p:nvPr/>
          </p:nvSpPr>
          <p:spPr>
            <a:xfrm>
              <a:off x="6429388" y="6143644"/>
              <a:ext cx="500066" cy="35719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800" dirty="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rPr>
                <a:t>90</a:t>
              </a:r>
              <a:endParaRPr lang="zh-CN" altLang="en-US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6929454" y="6143644"/>
              <a:ext cx="500066" cy="35719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800" dirty="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rPr>
                <a:t>∧</a:t>
              </a:r>
            </a:p>
          </p:txBody>
        </p:sp>
        <p:cxnSp>
          <p:nvCxnSpPr>
            <p:cNvPr id="82" name="直接箭头连接符 81"/>
            <p:cNvCxnSpPr>
              <a:endCxn id="80" idx="1"/>
            </p:cNvCxnSpPr>
            <p:nvPr/>
          </p:nvCxnSpPr>
          <p:spPr>
            <a:xfrm flipV="1">
              <a:off x="5786446" y="6322239"/>
              <a:ext cx="642942" cy="0"/>
            </a:xfrm>
            <a:prstGeom prst="straightConnector1">
              <a:avLst/>
            </a:prstGeom>
            <a:ln w="28575">
              <a:solidFill>
                <a:srgbClr val="F2980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矩形 82"/>
            <p:cNvSpPr/>
            <p:nvPr/>
          </p:nvSpPr>
          <p:spPr>
            <a:xfrm>
              <a:off x="5072066" y="2714620"/>
              <a:ext cx="500066" cy="35719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800" dirty="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rPr>
                <a:t>43</a:t>
              </a:r>
              <a:endParaRPr lang="zh-CN" altLang="en-US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5572132" y="2714620"/>
              <a:ext cx="500066" cy="35719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800" dirty="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rPr>
                <a:t>∧</a:t>
              </a:r>
            </a:p>
          </p:txBody>
        </p:sp>
        <p:cxnSp>
          <p:nvCxnSpPr>
            <p:cNvPr id="85" name="直接箭头连接符 84"/>
            <p:cNvCxnSpPr>
              <a:endCxn id="83" idx="1"/>
            </p:cNvCxnSpPr>
            <p:nvPr/>
          </p:nvCxnSpPr>
          <p:spPr>
            <a:xfrm flipV="1">
              <a:off x="4429124" y="2893215"/>
              <a:ext cx="642942" cy="0"/>
            </a:xfrm>
            <a:prstGeom prst="straightConnector1">
              <a:avLst/>
            </a:prstGeom>
            <a:ln w="28575">
              <a:solidFill>
                <a:srgbClr val="F2980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矩形 85"/>
            <p:cNvSpPr/>
            <p:nvPr/>
          </p:nvSpPr>
          <p:spPr>
            <a:xfrm>
              <a:off x="5072066" y="3151186"/>
              <a:ext cx="500066" cy="35719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800" dirty="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rPr>
                <a:t>31</a:t>
              </a:r>
              <a:endParaRPr lang="zh-CN" altLang="en-US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5572132" y="3151186"/>
              <a:ext cx="500066" cy="35719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800" dirty="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rPr>
                <a:t>∧</a:t>
              </a:r>
            </a:p>
          </p:txBody>
        </p:sp>
        <p:cxnSp>
          <p:nvCxnSpPr>
            <p:cNvPr id="88" name="直接箭头连接符 87"/>
            <p:cNvCxnSpPr>
              <a:endCxn id="86" idx="1"/>
            </p:cNvCxnSpPr>
            <p:nvPr/>
          </p:nvCxnSpPr>
          <p:spPr>
            <a:xfrm flipV="1">
              <a:off x="4429124" y="3329781"/>
              <a:ext cx="642942" cy="0"/>
            </a:xfrm>
            <a:prstGeom prst="straightConnector1">
              <a:avLst/>
            </a:prstGeom>
            <a:ln w="28575">
              <a:solidFill>
                <a:srgbClr val="F2980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矩形 88"/>
            <p:cNvSpPr/>
            <p:nvPr/>
          </p:nvSpPr>
          <p:spPr>
            <a:xfrm>
              <a:off x="5072066" y="4000504"/>
              <a:ext cx="500066" cy="35719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800" dirty="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rPr>
                <a:t>46</a:t>
              </a:r>
              <a:endParaRPr lang="zh-CN" altLang="en-US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0" name="矩形 89"/>
            <p:cNvSpPr/>
            <p:nvPr/>
          </p:nvSpPr>
          <p:spPr>
            <a:xfrm>
              <a:off x="5572132" y="4000504"/>
              <a:ext cx="500066" cy="35719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800" dirty="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rPr>
                <a:t>∧</a:t>
              </a:r>
            </a:p>
          </p:txBody>
        </p:sp>
        <p:cxnSp>
          <p:nvCxnSpPr>
            <p:cNvPr id="91" name="直接箭头连接符 90"/>
            <p:cNvCxnSpPr>
              <a:endCxn id="89" idx="1"/>
            </p:cNvCxnSpPr>
            <p:nvPr/>
          </p:nvCxnSpPr>
          <p:spPr>
            <a:xfrm flipV="1">
              <a:off x="4429124" y="4179099"/>
              <a:ext cx="642942" cy="0"/>
            </a:xfrm>
            <a:prstGeom prst="straightConnector1">
              <a:avLst/>
            </a:prstGeom>
            <a:ln w="28575">
              <a:solidFill>
                <a:srgbClr val="F2980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矩形 91"/>
            <p:cNvSpPr/>
            <p:nvPr/>
          </p:nvSpPr>
          <p:spPr>
            <a:xfrm>
              <a:off x="5072066" y="4429132"/>
              <a:ext cx="500066" cy="35719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800" dirty="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rPr>
                <a:t>60</a:t>
              </a:r>
              <a:endParaRPr lang="zh-CN" altLang="en-US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5572132" y="4429132"/>
              <a:ext cx="500066" cy="35719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800" dirty="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rPr>
                <a:t>∧</a:t>
              </a:r>
            </a:p>
          </p:txBody>
        </p:sp>
        <p:cxnSp>
          <p:nvCxnSpPr>
            <p:cNvPr id="94" name="直接箭头连接符 93"/>
            <p:cNvCxnSpPr>
              <a:endCxn id="92" idx="1"/>
            </p:cNvCxnSpPr>
            <p:nvPr/>
          </p:nvCxnSpPr>
          <p:spPr>
            <a:xfrm flipV="1">
              <a:off x="4429124" y="4607727"/>
              <a:ext cx="642942" cy="0"/>
            </a:xfrm>
            <a:prstGeom prst="straightConnector1">
              <a:avLst/>
            </a:prstGeom>
            <a:ln w="28575">
              <a:solidFill>
                <a:srgbClr val="F2980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矩形 94"/>
            <p:cNvSpPr/>
            <p:nvPr/>
          </p:nvSpPr>
          <p:spPr>
            <a:xfrm>
              <a:off x="5072066" y="4857760"/>
              <a:ext cx="500066" cy="35719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800" dirty="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rPr>
                <a:t>74</a:t>
              </a:r>
              <a:endParaRPr lang="zh-CN" altLang="en-US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5572132" y="4857760"/>
              <a:ext cx="500066" cy="35719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800" dirty="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rPr>
                <a:t>∧</a:t>
              </a:r>
            </a:p>
          </p:txBody>
        </p:sp>
        <p:cxnSp>
          <p:nvCxnSpPr>
            <p:cNvPr id="97" name="直接箭头连接符 96"/>
            <p:cNvCxnSpPr>
              <a:endCxn id="95" idx="1"/>
            </p:cNvCxnSpPr>
            <p:nvPr/>
          </p:nvCxnSpPr>
          <p:spPr>
            <a:xfrm flipV="1">
              <a:off x="4429124" y="5036355"/>
              <a:ext cx="642942" cy="0"/>
            </a:xfrm>
            <a:prstGeom prst="straightConnector1">
              <a:avLst/>
            </a:prstGeom>
            <a:ln w="28575">
              <a:solidFill>
                <a:srgbClr val="F2980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矩形 97"/>
            <p:cNvSpPr/>
            <p:nvPr/>
          </p:nvSpPr>
          <p:spPr>
            <a:xfrm>
              <a:off x="5072066" y="5286388"/>
              <a:ext cx="500066" cy="35719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800" dirty="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rPr>
                <a:t>88</a:t>
              </a:r>
              <a:endParaRPr lang="zh-CN" altLang="en-US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矩形 98"/>
            <p:cNvSpPr/>
            <p:nvPr/>
          </p:nvSpPr>
          <p:spPr>
            <a:xfrm>
              <a:off x="5572132" y="5286388"/>
              <a:ext cx="500066" cy="35719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800" dirty="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rPr>
                <a:t>∧</a:t>
              </a:r>
            </a:p>
          </p:txBody>
        </p:sp>
        <p:cxnSp>
          <p:nvCxnSpPr>
            <p:cNvPr id="100" name="直接箭头连接符 99"/>
            <p:cNvCxnSpPr>
              <a:endCxn id="98" idx="1"/>
            </p:cNvCxnSpPr>
            <p:nvPr/>
          </p:nvCxnSpPr>
          <p:spPr>
            <a:xfrm flipV="1">
              <a:off x="4429124" y="5464983"/>
              <a:ext cx="642942" cy="0"/>
            </a:xfrm>
            <a:prstGeom prst="straightConnector1">
              <a:avLst/>
            </a:prstGeom>
            <a:ln w="28575">
              <a:solidFill>
                <a:srgbClr val="F2980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右箭头 101"/>
            <p:cNvSpPr/>
            <p:nvPr/>
          </p:nvSpPr>
          <p:spPr>
            <a:xfrm>
              <a:off x="2857488" y="3500438"/>
              <a:ext cx="642942" cy="357190"/>
            </a:xfrm>
            <a:prstGeom prst="rightArrow">
              <a:avLst/>
            </a:prstGeom>
            <a:solidFill>
              <a:srgbClr val="F29803"/>
            </a:solidFill>
            <a:ln>
              <a:noFill/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3330947" y="3025789"/>
            <a:ext cx="1836679" cy="1531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关键字集合：</a:t>
            </a:r>
            <a:r>
              <a:rPr kumimoji="1"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                   (16</a:t>
            </a:r>
            <a:r>
              <a:rPr kumimoji="1"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，</a:t>
            </a:r>
            <a:r>
              <a:rPr kumimoji="1"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74</a:t>
            </a:r>
            <a:r>
              <a:rPr kumimoji="1"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，</a:t>
            </a:r>
            <a:r>
              <a:rPr kumimoji="1"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60</a:t>
            </a:r>
            <a:r>
              <a:rPr kumimoji="1"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，</a:t>
            </a:r>
            <a:r>
              <a:rPr kumimoji="1"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43</a:t>
            </a:r>
            <a:r>
              <a:rPr kumimoji="1"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，</a:t>
            </a:r>
            <a:r>
              <a:rPr kumimoji="1"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54</a:t>
            </a:r>
            <a:r>
              <a:rPr kumimoji="1"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，</a:t>
            </a:r>
            <a:r>
              <a:rPr kumimoji="1"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90</a:t>
            </a:r>
            <a:r>
              <a:rPr kumimoji="1"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，</a:t>
            </a:r>
            <a:r>
              <a:rPr kumimoji="1"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46</a:t>
            </a:r>
            <a:r>
              <a:rPr kumimoji="1"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，</a:t>
            </a:r>
            <a:r>
              <a:rPr kumimoji="1"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31</a:t>
            </a:r>
            <a:r>
              <a:rPr kumimoji="1"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，</a:t>
            </a:r>
            <a:r>
              <a:rPr kumimoji="1"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29</a:t>
            </a:r>
            <a:r>
              <a:rPr kumimoji="1"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，</a:t>
            </a:r>
            <a:r>
              <a:rPr kumimoji="1"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88</a:t>
            </a:r>
            <a:r>
              <a:rPr kumimoji="1"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，</a:t>
            </a:r>
            <a:r>
              <a:rPr kumimoji="1"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77)</a:t>
            </a:r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CA6D1075-644F-69AF-0525-3AB373F9FB9D}"/>
              </a:ext>
            </a:extLst>
          </p:cNvPr>
          <p:cNvSpPr txBox="1"/>
          <p:nvPr/>
        </p:nvSpPr>
        <p:spPr>
          <a:xfrm>
            <a:off x="1079446" y="158067"/>
            <a:ext cx="1632178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en-US" dirty="0"/>
              <a:t>、拉链法</a:t>
            </a: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CC12F6CB-7B65-1D1F-A3FC-C0EB8143A307}"/>
              </a:ext>
            </a:extLst>
          </p:cNvPr>
          <p:cNvSpPr/>
          <p:nvPr/>
        </p:nvSpPr>
        <p:spPr>
          <a:xfrm>
            <a:off x="5375920" y="1543603"/>
            <a:ext cx="5184576" cy="5141984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6" name="图片 105">
            <a:extLst>
              <a:ext uri="{FF2B5EF4-FFF2-40B4-BE49-F238E27FC236}">
                <a16:creationId xmlns:a16="http://schemas.microsoft.com/office/drawing/2014/main" id="{8800BA87-AD85-F26F-D902-5D88E4FFBA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3" r="14955"/>
          <a:stretch/>
        </p:blipFill>
        <p:spPr>
          <a:xfrm flipH="1">
            <a:off x="415099" y="1919532"/>
            <a:ext cx="3168352" cy="45593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2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6" grpId="0"/>
      <p:bldP spid="101" grpId="0"/>
      <p:bldP spid="69" grpId="0"/>
      <p:bldP spid="103" grpId="0"/>
      <p:bldP spid="10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6F9E4C5A-8866-3F8E-C067-88DD0D180BC8}"/>
              </a:ext>
            </a:extLst>
          </p:cNvPr>
          <p:cNvGrpSpPr/>
          <p:nvPr/>
        </p:nvGrpSpPr>
        <p:grpSpPr>
          <a:xfrm>
            <a:off x="1199456" y="1628800"/>
            <a:ext cx="6173558" cy="4260535"/>
            <a:chOff x="539552" y="1815960"/>
            <a:chExt cx="8280920" cy="3629264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05C2F8BA-5E94-664F-75B5-5549C7FBA496}"/>
                </a:ext>
              </a:extLst>
            </p:cNvPr>
            <p:cNvSpPr/>
            <p:nvPr/>
          </p:nvSpPr>
          <p:spPr>
            <a:xfrm>
              <a:off x="539552" y="1815960"/>
              <a:ext cx="8280920" cy="3629264"/>
            </a:xfrm>
            <a:prstGeom prst="roundRect">
              <a:avLst>
                <a:gd name="adj" fmla="val 8108"/>
              </a:avLst>
            </a:prstGeom>
            <a:solidFill>
              <a:srgbClr val="F298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EFF675F9-4B62-4E2B-CB54-E308903ECAB7}"/>
                </a:ext>
              </a:extLst>
            </p:cNvPr>
            <p:cNvSpPr/>
            <p:nvPr/>
          </p:nvSpPr>
          <p:spPr>
            <a:xfrm>
              <a:off x="729325" y="1948912"/>
              <a:ext cx="7883793" cy="3373634"/>
            </a:xfrm>
            <a:prstGeom prst="roundRect">
              <a:avLst>
                <a:gd name="adj" fmla="val 810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423638" y="2072911"/>
            <a:ext cx="5794790" cy="324364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Bef>
                <a:spcPts val="1200"/>
              </a:spcBef>
            </a:pPr>
            <a:r>
              <a:rPr lang="zh-CN" altLang="zh-CN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【例</a:t>
            </a:r>
            <a:r>
              <a:rPr lang="en-US" altLang="zh-CN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9.11</a:t>
            </a:r>
            <a:r>
              <a:rPr lang="zh-CN" altLang="zh-CN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】</a:t>
            </a:r>
            <a:r>
              <a:rPr lang="zh-CN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用关键字序列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{7</a:t>
            </a:r>
            <a:r>
              <a:rPr lang="zh-CN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8</a:t>
            </a:r>
            <a:r>
              <a:rPr lang="zh-CN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30</a:t>
            </a:r>
            <a:r>
              <a:rPr lang="zh-CN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11</a:t>
            </a:r>
            <a:r>
              <a:rPr lang="zh-CN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18</a:t>
            </a:r>
            <a:r>
              <a:rPr lang="zh-CN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9</a:t>
            </a:r>
            <a:r>
              <a:rPr lang="zh-CN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14}</a:t>
            </a:r>
            <a:r>
              <a:rPr lang="zh-CN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构造一个哈希表，哈希表的存储空间是一个下标从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0</a:t>
            </a:r>
            <a:r>
              <a:rPr lang="zh-CN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开始的一维数组，哈希函数为</a:t>
            </a:r>
            <a:r>
              <a:rPr lang="en-US" altLang="zh-CN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H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(</a:t>
            </a:r>
            <a:r>
              <a:rPr lang="en-US" altLang="zh-CN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key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)=(</a:t>
            </a:r>
            <a:r>
              <a:rPr lang="en-US" altLang="zh-CN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key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×3) mod 7</a:t>
            </a:r>
            <a:r>
              <a:rPr lang="zh-CN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，处理冲突采用线性探测法，要求装填（载）因子为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0.7</a:t>
            </a:r>
            <a:r>
              <a:rPr lang="zh-CN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</a:t>
            </a:r>
          </a:p>
          <a:p>
            <a:pPr algn="l">
              <a:lnSpc>
                <a:spcPct val="150000"/>
              </a:lnSpc>
              <a:spcBef>
                <a:spcPts val="1200"/>
              </a:spcBef>
            </a:pP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</a:t>
            </a:r>
            <a:r>
              <a:rPr lang="zh-CN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（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r>
              <a:rPr lang="zh-CN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）画出所构造的哈希表。</a:t>
            </a:r>
          </a:p>
          <a:p>
            <a:pPr algn="l">
              <a:lnSpc>
                <a:spcPct val="150000"/>
              </a:lnSpc>
              <a:spcBef>
                <a:spcPts val="1200"/>
              </a:spcBef>
            </a:pP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</a:t>
            </a:r>
            <a:r>
              <a:rPr lang="zh-CN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（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r>
              <a:rPr lang="zh-CN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）分别计算等概率情况下，查找成功和查找不成功的平均查找长度。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75D5DA6-4F9E-24A0-96DA-2A2E705573D1}"/>
              </a:ext>
            </a:extLst>
          </p:cNvPr>
          <p:cNvSpPr txBox="1"/>
          <p:nvPr/>
        </p:nvSpPr>
        <p:spPr>
          <a:xfrm>
            <a:off x="1108505" y="158067"/>
            <a:ext cx="2395207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dirty="0"/>
              <a:t>采用线性探测法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989C4E40-61B9-B70F-7847-4C29AEC6A1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1310172"/>
            <a:ext cx="4897789" cy="48977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2" name="Text Box 4"/>
          <p:cNvSpPr txBox="1">
            <a:spLocks noChangeArrowheads="1"/>
          </p:cNvSpPr>
          <p:nvPr/>
        </p:nvSpPr>
        <p:spPr bwMode="auto">
          <a:xfrm>
            <a:off x="5894387" y="980728"/>
            <a:ext cx="163787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algn="l">
              <a:spcBef>
                <a:spcPct val="50000"/>
              </a:spcBef>
              <a:defRPr sz="160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defRPr>
            </a:lvl1pPr>
          </a:lstStyle>
          <a:p>
            <a:r>
              <a:rPr lang="zh-CN" altLang="en-US" dirty="0"/>
              <a:t>学号　       姓名</a:t>
            </a:r>
          </a:p>
        </p:txBody>
      </p:sp>
      <p:sp>
        <p:nvSpPr>
          <p:cNvPr id="181253" name="Text Box 5"/>
          <p:cNvSpPr txBox="1">
            <a:spLocks noChangeArrowheads="1"/>
          </p:cNvSpPr>
          <p:nvPr/>
        </p:nvSpPr>
        <p:spPr bwMode="auto">
          <a:xfrm>
            <a:off x="5596843" y="1377061"/>
            <a:ext cx="2374900" cy="1572326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/>
            <a:tailEnd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16000" tIns="108000" bIns="108000">
            <a:spAutoFit/>
          </a:bodyPr>
          <a:lstStyle>
            <a:defPPr>
              <a:defRPr lang="zh-CN"/>
            </a:defPPr>
            <a:lvl1pPr marL="216000" indent="-216000" algn="l">
              <a:spcBef>
                <a:spcPct val="50000"/>
              </a:spcBef>
              <a:buFont typeface="Arial" panose="020B0604020202020204" pitchFamily="34" charset="0"/>
              <a:buChar char="•"/>
              <a:defRPr kumimoji="1" sz="160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defRPr>
            </a:lvl1pPr>
          </a:lstStyle>
          <a:p>
            <a:pPr marL="0" indent="0">
              <a:buNone/>
            </a:pPr>
            <a:r>
              <a:rPr lang="en-US" altLang="zh-CN" dirty="0"/>
              <a:t>201001001</a:t>
            </a:r>
            <a:r>
              <a:rPr lang="zh-CN" altLang="en-US" dirty="0"/>
              <a:t>　张三</a:t>
            </a:r>
          </a:p>
          <a:p>
            <a:pPr marL="0" indent="0">
              <a:buNone/>
            </a:pPr>
            <a:r>
              <a:rPr lang="en-US" altLang="zh-CN" dirty="0"/>
              <a:t>201001003</a:t>
            </a:r>
            <a:r>
              <a:rPr lang="zh-CN" altLang="en-US" dirty="0"/>
              <a:t>　李四</a:t>
            </a:r>
          </a:p>
          <a:p>
            <a:pPr marL="0" indent="0">
              <a:buNone/>
            </a:pPr>
            <a:r>
              <a:rPr lang="en-US" altLang="zh-CN" dirty="0"/>
              <a:t>…</a:t>
            </a:r>
          </a:p>
          <a:p>
            <a:pPr marL="0" indent="0">
              <a:buNone/>
            </a:pPr>
            <a:r>
              <a:rPr lang="en-US" altLang="zh-CN" dirty="0"/>
              <a:t>201001025</a:t>
            </a:r>
            <a:r>
              <a:rPr lang="zh-CN" altLang="en-US" dirty="0"/>
              <a:t>　王五</a:t>
            </a:r>
          </a:p>
        </p:txBody>
      </p:sp>
      <p:sp>
        <p:nvSpPr>
          <p:cNvPr id="181298" name="Text Box 50"/>
          <p:cNvSpPr txBox="1">
            <a:spLocks noChangeArrowheads="1"/>
          </p:cNvSpPr>
          <p:nvPr/>
        </p:nvSpPr>
        <p:spPr bwMode="auto">
          <a:xfrm>
            <a:off x="8056401" y="1854020"/>
            <a:ext cx="251936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algn="l">
              <a:spcBef>
                <a:spcPct val="50000"/>
              </a:spcBef>
              <a:defRPr sz="160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defRPr>
            </a:lvl1pPr>
          </a:lstStyle>
          <a:p>
            <a:r>
              <a:rPr lang="zh-CN" altLang="en-US" dirty="0"/>
              <a:t>记录数</a:t>
            </a:r>
            <a:r>
              <a:rPr lang="en-US" altLang="zh-CN" dirty="0"/>
              <a:t>n=20</a:t>
            </a:r>
            <a:r>
              <a:rPr lang="zh-CN" altLang="en-US" dirty="0"/>
              <a:t>，无序</a:t>
            </a:r>
            <a:endParaRPr lang="en-US" altLang="zh-CN" dirty="0"/>
          </a:p>
        </p:txBody>
      </p:sp>
      <p:sp>
        <p:nvSpPr>
          <p:cNvPr id="30" name="TextBox 29"/>
          <p:cNvSpPr txBox="1"/>
          <p:nvPr/>
        </p:nvSpPr>
        <p:spPr>
          <a:xfrm>
            <a:off x="4023952" y="5213285"/>
            <a:ext cx="4429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查找学号为</a:t>
            </a:r>
            <a:r>
              <a:rPr lang="en-US" altLang="zh-CN" sz="16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201001025</a:t>
            </a:r>
            <a:r>
              <a: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的学生姓名：</a:t>
            </a:r>
            <a:endParaRPr lang="en-US" altLang="zh-CN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4137916" y="3057338"/>
            <a:ext cx="7286676" cy="1944216"/>
            <a:chOff x="1643042" y="3089560"/>
            <a:chExt cx="7286676" cy="1944216"/>
          </a:xfrm>
        </p:grpSpPr>
        <p:sp>
          <p:nvSpPr>
            <p:cNvPr id="181289" name="Text Box 41"/>
            <p:cNvSpPr txBox="1">
              <a:spLocks noChangeArrowheads="1"/>
            </p:cNvSpPr>
            <p:nvPr/>
          </p:nvSpPr>
          <p:spPr bwMode="auto">
            <a:xfrm>
              <a:off x="4487170" y="3197831"/>
              <a:ext cx="404122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传统存储方法</a:t>
              </a:r>
              <a:r>
                <a:rPr lang="en-US" altLang="zh-CN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:</a:t>
              </a:r>
              <a:r>
                <a:rPr lang="zh-CN" altLang="en-US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存放在一个数组中</a:t>
              </a:r>
              <a:endPara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181297" name="AutoShape 49"/>
            <p:cNvSpPr>
              <a:spLocks noChangeArrowheads="1"/>
            </p:cNvSpPr>
            <p:nvPr/>
          </p:nvSpPr>
          <p:spPr bwMode="auto">
            <a:xfrm>
              <a:off x="4079218" y="3089560"/>
              <a:ext cx="278468" cy="587080"/>
            </a:xfrm>
            <a:prstGeom prst="downArrow">
              <a:avLst>
                <a:gd name="adj1" fmla="val 50000"/>
                <a:gd name="adj2" fmla="val 87707"/>
              </a:avLst>
            </a:prstGeom>
            <a:solidFill>
              <a:srgbClr val="F29803"/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endParaRPr lang="zh-CN" altLang="en-US" sz="16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643042" y="4169728"/>
              <a:ext cx="1507383" cy="432000"/>
            </a:xfrm>
            <a:prstGeom prst="rect">
              <a:avLst/>
            </a:prstGeom>
            <a:solidFill>
              <a:srgbClr val="F29803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201001001</a:t>
              </a:r>
              <a:endParaRPr lang="zh-CN" altLang="en-US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643042" y="4583717"/>
              <a:ext cx="1507383" cy="432000"/>
            </a:xfrm>
            <a:prstGeom prst="rect">
              <a:avLst/>
            </a:prstGeom>
            <a:solidFill>
              <a:srgbClr val="F29803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张三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91182" y="3759118"/>
              <a:ext cx="4111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rPr>
                <a:t>0</a:t>
              </a:r>
              <a:endParaRPr lang="zh-CN" altLang="en-US" sz="16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3150425" y="4169728"/>
              <a:ext cx="1507383" cy="432000"/>
            </a:xfrm>
            <a:prstGeom prst="rect">
              <a:avLst/>
            </a:prstGeom>
            <a:solidFill>
              <a:srgbClr val="F29803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60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201001003</a:t>
              </a:r>
              <a:endParaRPr lang="zh-CN" altLang="en-US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150425" y="4583717"/>
              <a:ext cx="1507383" cy="432000"/>
            </a:xfrm>
            <a:prstGeom prst="rect">
              <a:avLst/>
            </a:prstGeom>
            <a:solidFill>
              <a:srgbClr val="F29803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李四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98565" y="3759118"/>
              <a:ext cx="4111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rPr>
                <a:t>1</a:t>
              </a:r>
              <a:endParaRPr lang="zh-CN" altLang="en-US" sz="16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661193" y="4169728"/>
              <a:ext cx="1507383" cy="432000"/>
            </a:xfrm>
            <a:prstGeom prst="rect">
              <a:avLst/>
            </a:prstGeom>
            <a:solidFill>
              <a:srgbClr val="F29803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  <a:sym typeface="Symbol"/>
                </a:rPr>
                <a:t></a:t>
              </a:r>
              <a:endParaRPr lang="zh-CN" altLang="en-US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4661193" y="4583717"/>
              <a:ext cx="1507383" cy="432000"/>
            </a:xfrm>
            <a:prstGeom prst="rect">
              <a:avLst/>
            </a:prstGeom>
            <a:solidFill>
              <a:srgbClr val="F29803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60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  <a:sym typeface="Symbol"/>
                </a:rPr>
                <a:t></a:t>
              </a:r>
              <a:endParaRPr lang="zh-CN" altLang="en-US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507780" y="3759118"/>
              <a:ext cx="8907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  <a:sym typeface="Symbol"/>
                </a:rPr>
                <a:t>19</a:t>
              </a:r>
              <a:endParaRPr lang="zh-CN" altLang="en-US" sz="16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6168576" y="4169728"/>
              <a:ext cx="1507383" cy="432000"/>
            </a:xfrm>
            <a:prstGeom prst="rect">
              <a:avLst/>
            </a:prstGeom>
            <a:solidFill>
              <a:srgbClr val="F29803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201001025</a:t>
              </a:r>
              <a:endPara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168576" y="4583717"/>
              <a:ext cx="1507383" cy="432000"/>
            </a:xfrm>
            <a:prstGeom prst="rect">
              <a:avLst/>
            </a:prstGeom>
            <a:solidFill>
              <a:srgbClr val="F29803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王五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955840" y="4313696"/>
              <a:ext cx="9738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  <a:sym typeface="Symbol"/>
                </a:rPr>
                <a:t>20</a:t>
              </a:r>
              <a:r>
                <a:rPr lang="zh-CN" altLang="en-US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  <a:sym typeface="Symbol"/>
                </a:rPr>
                <a:t>个元素空间</a:t>
              </a:r>
              <a:r>
                <a:rPr lang="en-US" altLang="zh-CN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  <a:sym typeface="Symbol"/>
                </a:rPr>
                <a:t> </a:t>
              </a:r>
              <a:endPara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967157" y="3718834"/>
              <a:ext cx="8907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  <a:sym typeface="Symbol"/>
                </a:rPr>
                <a:t> </a:t>
              </a:r>
              <a:endParaRPr lang="zh-CN" altLang="en-US" sz="16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右大括号 24"/>
            <p:cNvSpPr/>
            <p:nvPr/>
          </p:nvSpPr>
          <p:spPr>
            <a:xfrm>
              <a:off x="7786710" y="4205776"/>
              <a:ext cx="142876" cy="828000"/>
            </a:xfrm>
            <a:prstGeom prst="rightBrac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CDB58C4A-AA03-3B80-66F2-E4324F25086D}"/>
              </a:ext>
            </a:extLst>
          </p:cNvPr>
          <p:cNvGrpSpPr/>
          <p:nvPr/>
        </p:nvGrpSpPr>
        <p:grpSpPr>
          <a:xfrm>
            <a:off x="4240912" y="1780185"/>
            <a:ext cx="1000100" cy="785817"/>
            <a:chOff x="808469" y="1441384"/>
            <a:chExt cx="1000100" cy="785817"/>
          </a:xfrm>
        </p:grpSpPr>
        <p:sp>
          <p:nvSpPr>
            <p:cNvPr id="34" name="Oval 20">
              <a:extLst>
                <a:ext uri="{FF2B5EF4-FFF2-40B4-BE49-F238E27FC236}">
                  <a16:creationId xmlns:a16="http://schemas.microsoft.com/office/drawing/2014/main" id="{A0AB5C77-CBBF-FEB8-C99D-8B51B012465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08469" y="1441384"/>
              <a:ext cx="1000100" cy="785817"/>
            </a:xfrm>
            <a:prstGeom prst="ellipse">
              <a:avLst/>
            </a:prstGeom>
            <a:solidFill>
              <a:srgbClr val="F29803"/>
            </a:solidFill>
            <a:ln w="38100">
              <a:solidFill>
                <a:srgbClr val="F2980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Calibri" pitchFamily="34" charset="0"/>
                <a:cs typeface="Arial" pitchFamily="34" charset="0"/>
              </a:endParaRPr>
            </a:p>
          </p:txBody>
        </p:sp>
        <p:sp>
          <p:nvSpPr>
            <p:cNvPr id="35" name="Text Box 23">
              <a:extLst>
                <a:ext uri="{FF2B5EF4-FFF2-40B4-BE49-F238E27FC236}">
                  <a16:creationId xmlns:a16="http://schemas.microsoft.com/office/drawing/2014/main" id="{3759C09F-57A2-2E94-572E-41C418B5A72D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860559" y="1644372"/>
              <a:ext cx="874446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0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示例</a:t>
              </a: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56CA68E2-42FB-2C25-87F7-A698AE6A0CC1}"/>
              </a:ext>
            </a:extLst>
          </p:cNvPr>
          <p:cNvSpPr txBox="1"/>
          <p:nvPr/>
        </p:nvSpPr>
        <p:spPr>
          <a:xfrm>
            <a:off x="1055440" y="158067"/>
            <a:ext cx="3026791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dirty="0"/>
              <a:t>哈希表适合情况示例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137917" y="5565508"/>
            <a:ext cx="6032917" cy="833663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/>
            <a:tailEnd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16000" tIns="108000" bIns="108000">
            <a:spAutoFit/>
          </a:bodyPr>
          <a:lstStyle>
            <a:defPPr>
              <a:defRPr lang="zh-CN"/>
            </a:defPPr>
            <a:lvl1pPr marL="216000" indent="-216000">
              <a:spcBef>
                <a:spcPct val="50000"/>
              </a:spcBef>
              <a:buFont typeface="Arial" panose="020B0604020202020204" pitchFamily="34" charset="0"/>
              <a:buChar char="•"/>
              <a:defRPr kumimoji="1" sz="200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defRPr>
            </a:lvl1pPr>
          </a:lstStyle>
          <a:p>
            <a:pPr algn="l"/>
            <a:r>
              <a:rPr lang="zh-CN" altLang="en-US" sz="1600" dirty="0"/>
              <a:t>从头到尾顺序查找，时间复杂度为</a:t>
            </a:r>
            <a:r>
              <a:rPr lang="en-US" altLang="zh-CN" sz="1600" dirty="0"/>
              <a:t>O(n)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pPr algn="l"/>
            <a:r>
              <a:rPr lang="zh-CN" altLang="en-US" sz="1600" dirty="0"/>
              <a:t>若学号有序，二分查找，时间复杂度为</a:t>
            </a:r>
            <a:r>
              <a:rPr lang="en-US" altLang="zh-CN" sz="1600" dirty="0"/>
              <a:t>O(log2n)</a:t>
            </a:r>
            <a:r>
              <a:rPr lang="zh-CN" altLang="en-US" sz="1600" dirty="0"/>
              <a:t>。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287C1918-4620-56FA-39A9-54C2248F76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62" r="18031"/>
          <a:stretch/>
        </p:blipFill>
        <p:spPr>
          <a:xfrm flipH="1">
            <a:off x="736208" y="1983173"/>
            <a:ext cx="3368759" cy="45214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1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1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2" grpId="0"/>
      <p:bldP spid="181253" grpId="0" animBg="1"/>
      <p:bldP spid="181298" grpId="0"/>
      <p:bldP spid="30" grpId="0"/>
      <p:bldP spid="36" grpId="0" animBg="1"/>
      <p:bldP spid="3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11824" y="1052736"/>
            <a:ext cx="6048672" cy="3742243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l">
              <a:lnSpc>
                <a:spcPts val="2200"/>
              </a:lnSpc>
            </a:pPr>
            <a:r>
              <a:rPr lang="en-US" altLang="zh-CN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  </a:t>
            </a:r>
            <a:r>
              <a:rPr lang="zh-CN" altLang="zh-CN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（</a:t>
            </a:r>
            <a:r>
              <a:rPr lang="en-US" altLang="zh-CN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1</a:t>
            </a:r>
            <a:r>
              <a:rPr lang="zh-CN" altLang="zh-CN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）这里</a:t>
            </a:r>
            <a:r>
              <a:rPr lang="en-US" altLang="zh-CN" sz="1600" b="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n</a:t>
            </a:r>
            <a:r>
              <a:rPr lang="en-US" altLang="zh-CN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=7</a:t>
            </a:r>
            <a:r>
              <a:rPr lang="zh-CN" altLang="zh-CN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，</a:t>
            </a:r>
            <a:r>
              <a:rPr lang="en-US" altLang="zh-CN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α=0.7=</a:t>
            </a:r>
            <a:r>
              <a:rPr lang="en-US" altLang="zh-CN" sz="1600" b="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n</a:t>
            </a:r>
            <a:r>
              <a:rPr lang="en-US" altLang="zh-CN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/</a:t>
            </a:r>
            <a:r>
              <a:rPr lang="en-US" altLang="zh-CN" sz="1600" b="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m</a:t>
            </a:r>
            <a:r>
              <a:rPr lang="zh-CN" altLang="zh-CN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，则</a:t>
            </a:r>
            <a:r>
              <a:rPr lang="en-US" altLang="zh-CN" sz="1600" b="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m</a:t>
            </a:r>
            <a:r>
              <a:rPr lang="en-US" altLang="zh-CN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=</a:t>
            </a:r>
            <a:r>
              <a:rPr lang="en-US" altLang="zh-CN" sz="1600" b="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n</a:t>
            </a:r>
            <a:r>
              <a:rPr lang="en-US" altLang="zh-CN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/0.7=10</a:t>
            </a:r>
            <a:r>
              <a:rPr lang="zh-CN" altLang="zh-CN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。</a:t>
            </a:r>
          </a:p>
          <a:p>
            <a:pPr algn="l">
              <a:lnSpc>
                <a:spcPts val="2200"/>
              </a:lnSpc>
            </a:pPr>
            <a:r>
              <a:rPr lang="pt-BR" altLang="zh-CN" sz="1600" b="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    H</a:t>
            </a:r>
            <a:r>
              <a:rPr lang="pt-BR" altLang="zh-CN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(7)=7×3 mod 7=0</a:t>
            </a:r>
            <a:endParaRPr lang="zh-CN" altLang="zh-CN" sz="1600" b="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  <a:p>
            <a:pPr algn="l">
              <a:lnSpc>
                <a:spcPts val="2200"/>
              </a:lnSpc>
            </a:pPr>
            <a:r>
              <a:rPr lang="pt-BR" altLang="zh-CN" sz="1600" b="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    H</a:t>
            </a:r>
            <a:r>
              <a:rPr lang="pt-BR" altLang="zh-CN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(8)=8×3 mod 7=3</a:t>
            </a:r>
            <a:endParaRPr lang="zh-CN" altLang="zh-CN" sz="1600" b="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  <a:p>
            <a:pPr algn="l">
              <a:lnSpc>
                <a:spcPts val="2200"/>
              </a:lnSpc>
            </a:pPr>
            <a:r>
              <a:rPr lang="pt-BR" altLang="zh-CN" sz="1600" b="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    H</a:t>
            </a:r>
            <a:r>
              <a:rPr lang="pt-BR" altLang="zh-CN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(30)=30×3 mod 7=6</a:t>
            </a:r>
            <a:endParaRPr lang="zh-CN" altLang="zh-CN" sz="1600" b="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  <a:p>
            <a:pPr algn="l">
              <a:lnSpc>
                <a:spcPts val="2200"/>
              </a:lnSpc>
            </a:pPr>
            <a:r>
              <a:rPr lang="pt-BR" altLang="zh-CN" sz="1600" b="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    H</a:t>
            </a:r>
            <a:r>
              <a:rPr lang="pt-BR" altLang="zh-CN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(11)=11×3 mod 7=5</a:t>
            </a:r>
            <a:endParaRPr lang="zh-CN" altLang="zh-CN" sz="1600" b="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  <a:p>
            <a:pPr algn="l">
              <a:lnSpc>
                <a:spcPts val="2200"/>
              </a:lnSpc>
            </a:pPr>
            <a:r>
              <a:rPr lang="pt-BR" altLang="zh-CN" sz="1600" b="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    H</a:t>
            </a:r>
            <a:r>
              <a:rPr lang="pt-BR" altLang="zh-CN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(18)=18×3 mod 7=5		</a:t>
            </a:r>
            <a:r>
              <a:rPr lang="zh-CN" altLang="zh-CN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冲突</a:t>
            </a:r>
          </a:p>
          <a:p>
            <a:pPr algn="l">
              <a:lnSpc>
                <a:spcPts val="2200"/>
              </a:lnSpc>
            </a:pPr>
            <a:r>
              <a:rPr lang="pt-BR" altLang="zh-CN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	</a:t>
            </a:r>
            <a:r>
              <a:rPr lang="pt-BR" altLang="zh-CN" sz="1600" b="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d</a:t>
            </a:r>
            <a:r>
              <a:rPr lang="pt-BR" altLang="zh-CN" sz="1600" b="0" baseline="-250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1</a:t>
            </a:r>
            <a:r>
              <a:rPr lang="pt-BR" altLang="zh-CN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=(5+1) mod 10=6		</a:t>
            </a:r>
            <a:r>
              <a:rPr lang="zh-CN" altLang="zh-CN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仍冲突</a:t>
            </a:r>
          </a:p>
          <a:p>
            <a:pPr algn="l">
              <a:lnSpc>
                <a:spcPts val="2200"/>
              </a:lnSpc>
            </a:pPr>
            <a:r>
              <a:rPr lang="pt-BR" altLang="zh-CN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	</a:t>
            </a:r>
            <a:r>
              <a:rPr lang="pt-BR" altLang="zh-CN" sz="1600" b="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d</a:t>
            </a:r>
            <a:r>
              <a:rPr lang="pt-BR" altLang="zh-CN" sz="1600" b="0" baseline="-250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2</a:t>
            </a:r>
            <a:r>
              <a:rPr lang="pt-BR" altLang="zh-CN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=(6+1) mod 10=7</a:t>
            </a:r>
            <a:endParaRPr lang="zh-CN" altLang="zh-CN" sz="1600" b="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  <a:p>
            <a:pPr algn="l">
              <a:lnSpc>
                <a:spcPts val="2200"/>
              </a:lnSpc>
            </a:pPr>
            <a:r>
              <a:rPr lang="pt-BR" altLang="zh-CN" sz="1600" b="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    H</a:t>
            </a:r>
            <a:r>
              <a:rPr lang="pt-BR" altLang="zh-CN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(9)=9×3 mod 7=6		</a:t>
            </a:r>
            <a:r>
              <a:rPr lang="zh-CN" altLang="zh-CN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冲突</a:t>
            </a:r>
          </a:p>
          <a:p>
            <a:pPr algn="l">
              <a:lnSpc>
                <a:spcPts val="2200"/>
              </a:lnSpc>
            </a:pPr>
            <a:r>
              <a:rPr lang="pt-BR" altLang="zh-CN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	</a:t>
            </a:r>
            <a:r>
              <a:rPr lang="pt-BR" altLang="zh-CN" sz="1600" b="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d</a:t>
            </a:r>
            <a:r>
              <a:rPr lang="pt-BR" altLang="zh-CN" sz="1600" b="0" baseline="-250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1</a:t>
            </a:r>
            <a:r>
              <a:rPr lang="pt-BR" altLang="zh-CN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=(6+1) mod 10=7		</a:t>
            </a:r>
            <a:r>
              <a:rPr lang="zh-CN" altLang="zh-CN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仍冲突</a:t>
            </a:r>
          </a:p>
          <a:p>
            <a:pPr algn="l">
              <a:lnSpc>
                <a:spcPts val="2200"/>
              </a:lnSpc>
            </a:pPr>
            <a:r>
              <a:rPr lang="pt-BR" altLang="zh-CN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	</a:t>
            </a:r>
            <a:r>
              <a:rPr lang="pt-BR" altLang="zh-CN" sz="1600" b="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d</a:t>
            </a:r>
            <a:r>
              <a:rPr lang="pt-BR" altLang="zh-CN" sz="1600" b="0" baseline="-250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2</a:t>
            </a:r>
            <a:r>
              <a:rPr lang="pt-BR" altLang="zh-CN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=(7+1) mod 10=8</a:t>
            </a:r>
            <a:endParaRPr lang="zh-CN" altLang="zh-CN" sz="1600" b="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  <a:p>
            <a:pPr algn="l">
              <a:lnSpc>
                <a:spcPts val="2200"/>
              </a:lnSpc>
            </a:pPr>
            <a:r>
              <a:rPr lang="pt-BR" altLang="zh-CN" sz="1600" b="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    H</a:t>
            </a:r>
            <a:r>
              <a:rPr lang="pt-BR" altLang="zh-CN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(14)=14×3 mod 7=0		</a:t>
            </a:r>
            <a:r>
              <a:rPr lang="zh-CN" altLang="zh-CN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冲突</a:t>
            </a:r>
          </a:p>
          <a:p>
            <a:pPr algn="l">
              <a:lnSpc>
                <a:spcPts val="2200"/>
              </a:lnSpc>
            </a:pPr>
            <a:r>
              <a:rPr lang="pt-BR" altLang="zh-CN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	</a:t>
            </a:r>
            <a:r>
              <a:rPr lang="pt-BR" altLang="zh-CN" sz="1600" b="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d</a:t>
            </a:r>
            <a:r>
              <a:rPr lang="pt-BR" altLang="zh-CN" sz="1600" b="0" baseline="-250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1</a:t>
            </a:r>
            <a:r>
              <a:rPr lang="pt-BR" altLang="zh-CN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=(0+1) mod 10=1</a:t>
            </a:r>
            <a:endParaRPr lang="zh-CN" altLang="zh-CN" sz="1600" b="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586376"/>
              </p:ext>
            </p:extLst>
          </p:nvPr>
        </p:nvGraphicFramePr>
        <p:xfrm>
          <a:off x="2711623" y="5325448"/>
          <a:ext cx="8495998" cy="1260000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1164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99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99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996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89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996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996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4996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4996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161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下标</a:t>
                      </a:r>
                      <a:endParaRPr lang="zh-CN" sz="1600" b="1" kern="10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b="1" kern="10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0</a:t>
                      </a:r>
                      <a:endParaRPr lang="zh-CN" sz="1600" b="1" kern="10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b="1" kern="10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1</a:t>
                      </a:r>
                      <a:endParaRPr lang="zh-CN" sz="1600" b="1" kern="10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b="1" kern="10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2</a:t>
                      </a:r>
                      <a:endParaRPr lang="zh-CN" sz="1600" b="1" kern="10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b="1" kern="10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3</a:t>
                      </a:r>
                      <a:endParaRPr lang="zh-CN" sz="1600" b="1" kern="10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b="1" kern="10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4</a:t>
                      </a:r>
                      <a:endParaRPr lang="zh-CN" sz="1600" b="1" kern="10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b="1" kern="10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5</a:t>
                      </a:r>
                      <a:endParaRPr lang="zh-CN" sz="1600" b="1" kern="10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b="1" kern="10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6</a:t>
                      </a:r>
                      <a:endParaRPr lang="zh-CN" sz="1600" b="1" kern="10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b="1" kern="10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7</a:t>
                      </a:r>
                      <a:endParaRPr lang="zh-CN" sz="1600" b="1" kern="10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8</a:t>
                      </a:r>
                      <a:endParaRPr lang="zh-CN" sz="1600" b="1" kern="10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9</a:t>
                      </a:r>
                      <a:endParaRPr lang="zh-CN" sz="1600" b="1" kern="10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71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关键字</a:t>
                      </a:r>
                      <a:endParaRPr lang="zh-CN" sz="1600" b="1" kern="10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7</a:t>
                      </a:r>
                      <a:endParaRPr lang="zh-CN" sz="1600" b="1" kern="10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14</a:t>
                      </a:r>
                      <a:endParaRPr lang="zh-CN" sz="1600" b="1" kern="10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600" b="1" kern="10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8</a:t>
                      </a:r>
                      <a:endParaRPr lang="zh-CN" sz="1600" b="1" kern="10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600" b="1" kern="10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11</a:t>
                      </a:r>
                      <a:endParaRPr lang="zh-CN" sz="1600" b="1" kern="10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30</a:t>
                      </a:r>
                      <a:endParaRPr lang="zh-CN" sz="1600" b="1" kern="10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18</a:t>
                      </a:r>
                      <a:endParaRPr lang="zh-CN" sz="1600" b="1" kern="10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9</a:t>
                      </a:r>
                      <a:endParaRPr lang="zh-CN" sz="1600" b="1" kern="10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600" b="1" kern="10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1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探测次数</a:t>
                      </a:r>
                      <a:endParaRPr lang="zh-CN" sz="1600" b="1" kern="10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1</a:t>
                      </a:r>
                      <a:endParaRPr lang="zh-CN" sz="1600" b="1" kern="10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2</a:t>
                      </a:r>
                      <a:endParaRPr lang="zh-CN" sz="1600" b="1" kern="10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600" b="1" kern="10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1</a:t>
                      </a:r>
                      <a:endParaRPr lang="zh-CN" sz="1600" b="1" kern="10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600" b="1" kern="10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1</a:t>
                      </a:r>
                      <a:endParaRPr lang="zh-CN" sz="1600" b="1" kern="10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1</a:t>
                      </a:r>
                      <a:endParaRPr lang="zh-CN" sz="1600" b="1" kern="10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3</a:t>
                      </a:r>
                      <a:endParaRPr lang="zh-CN" sz="1600" b="1" kern="10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3</a:t>
                      </a:r>
                      <a:endParaRPr lang="zh-CN" sz="1600" b="1" kern="10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600" b="1" kern="100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下箭头 4"/>
          <p:cNvSpPr/>
          <p:nvPr/>
        </p:nvSpPr>
        <p:spPr>
          <a:xfrm>
            <a:off x="7476739" y="4884789"/>
            <a:ext cx="214314" cy="357190"/>
          </a:xfrm>
          <a:prstGeom prst="downArrow">
            <a:avLst/>
          </a:prstGeom>
          <a:solidFill>
            <a:srgbClr val="F29803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3575720" y="2433667"/>
            <a:ext cx="877445" cy="648072"/>
            <a:chOff x="1774825" y="5489593"/>
            <a:chExt cx="722313" cy="533493"/>
          </a:xfrm>
        </p:grpSpPr>
        <p:sp>
          <p:nvSpPr>
            <p:cNvPr id="7" name="Text Box 13"/>
            <p:cNvSpPr>
              <a:spLocks noChangeArrowheads="1"/>
            </p:cNvSpPr>
            <p:nvPr/>
          </p:nvSpPr>
          <p:spPr bwMode="auto">
            <a:xfrm>
              <a:off x="2124075" y="5489593"/>
              <a:ext cx="373063" cy="461963"/>
            </a:xfrm>
            <a:prstGeom prst="rect">
              <a:avLst/>
            </a:prstGeom>
            <a:noFill/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algn="ctr" eaLnBrk="0" hangingPunct="0"/>
              <a:r>
                <a:rPr lang="ru-RU" altLang="zh-CN">
                  <a:solidFill>
                    <a:srgbClr val="FFFFFF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1</a:t>
              </a:r>
            </a:p>
          </p:txBody>
        </p:sp>
        <p:sp>
          <p:nvSpPr>
            <p:cNvPr id="11" name="AutoShape 8"/>
            <p:cNvSpPr>
              <a:spLocks noChangeArrowheads="1"/>
            </p:cNvSpPr>
            <p:nvPr/>
          </p:nvSpPr>
          <p:spPr bwMode="auto">
            <a:xfrm>
              <a:off x="1774825" y="5518173"/>
              <a:ext cx="544513" cy="504913"/>
            </a:xfrm>
            <a:prstGeom prst="roundRect">
              <a:avLst>
                <a:gd name="adj" fmla="val 8380"/>
              </a:avLst>
            </a:prstGeom>
            <a:solidFill>
              <a:srgbClr val="F29803"/>
            </a:solidFill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wrap="none" anchor="ctr"/>
            <a:lstStyle/>
            <a:p>
              <a:pPr marL="342900" indent="-342900"/>
              <a:r>
                <a:rPr lang="zh-CN" altLang="en-US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解</a:t>
              </a:r>
              <a:endParaRPr lang="ru-RU" altLang="zh-CN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F3F2EFD4-6A69-22A3-4E2E-A2B347D462E7}"/>
              </a:ext>
            </a:extLst>
          </p:cNvPr>
          <p:cNvSpPr txBox="1"/>
          <p:nvPr/>
        </p:nvSpPr>
        <p:spPr>
          <a:xfrm>
            <a:off x="1055440" y="158067"/>
            <a:ext cx="2395207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dirty="0"/>
              <a:t>采用线性探测法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A2FFCE1-4209-D733-B90B-35240BD049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3" r="14955"/>
          <a:stretch/>
        </p:blipFill>
        <p:spPr>
          <a:xfrm flipH="1">
            <a:off x="407368" y="1772816"/>
            <a:ext cx="3168352" cy="45593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317279"/>
              </p:ext>
            </p:extLst>
          </p:nvPr>
        </p:nvGraphicFramePr>
        <p:xfrm>
          <a:off x="1974024" y="1628800"/>
          <a:ext cx="8675998" cy="133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89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96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1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58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58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58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48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58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585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585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6585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399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下标</a:t>
                      </a:r>
                      <a:endParaRPr lang="zh-CN" sz="1600" b="1" kern="100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b="1" kern="10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0</a:t>
                      </a:r>
                      <a:endParaRPr lang="zh-CN" sz="1600" b="1" kern="10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b="1" kern="10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1</a:t>
                      </a:r>
                      <a:endParaRPr lang="zh-CN" sz="1600" b="1" kern="10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b="1" kern="10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2</a:t>
                      </a:r>
                      <a:endParaRPr lang="zh-CN" sz="1600" b="1" kern="10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b="1" kern="10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3</a:t>
                      </a:r>
                      <a:endParaRPr lang="zh-CN" sz="1600" b="1" kern="10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b="1" kern="10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4</a:t>
                      </a:r>
                      <a:endParaRPr lang="zh-CN" sz="1600" b="1" kern="10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b="1" kern="10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5</a:t>
                      </a:r>
                      <a:endParaRPr lang="zh-CN" sz="1600" b="1" kern="10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b="1" kern="10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6</a:t>
                      </a:r>
                      <a:endParaRPr lang="zh-CN" sz="1600" b="1" kern="10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b="1" kern="10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7</a:t>
                      </a:r>
                      <a:endParaRPr lang="zh-CN" sz="1600" b="1" kern="10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8</a:t>
                      </a:r>
                      <a:endParaRPr lang="zh-CN" sz="1600" b="1" kern="10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9</a:t>
                      </a:r>
                      <a:endParaRPr lang="zh-CN" sz="1600" b="1" kern="10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关键字</a:t>
                      </a:r>
                      <a:endParaRPr lang="zh-CN" sz="1600" b="1" kern="10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7</a:t>
                      </a:r>
                      <a:endParaRPr lang="zh-CN" sz="1600" b="1" kern="100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14</a:t>
                      </a:r>
                      <a:endParaRPr lang="zh-CN" sz="1600" b="1" kern="10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600" b="1" kern="10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8</a:t>
                      </a:r>
                      <a:endParaRPr lang="zh-CN" sz="1600" b="1" kern="10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600" b="1" kern="10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11</a:t>
                      </a:r>
                      <a:endParaRPr lang="zh-CN" sz="1600" b="1" kern="10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30</a:t>
                      </a:r>
                      <a:endParaRPr lang="zh-CN" sz="1600" b="1" kern="10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18</a:t>
                      </a:r>
                      <a:endParaRPr lang="zh-CN" sz="1600" b="1" kern="10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9</a:t>
                      </a:r>
                      <a:endParaRPr lang="zh-CN" sz="1600" b="1" kern="10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600" b="1" kern="100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9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探测次数</a:t>
                      </a:r>
                      <a:endParaRPr lang="zh-CN" sz="1600" b="1" kern="10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29803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1</a:t>
                      </a:r>
                      <a:endParaRPr lang="zh-CN" sz="1600" b="1" kern="100" dirty="0">
                        <a:solidFill>
                          <a:srgbClr val="F29803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29803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2</a:t>
                      </a:r>
                      <a:endParaRPr lang="zh-CN" sz="1600" b="1" kern="100" dirty="0">
                        <a:solidFill>
                          <a:srgbClr val="F29803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600" b="1" kern="100" dirty="0">
                        <a:solidFill>
                          <a:srgbClr val="F29803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29803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1</a:t>
                      </a:r>
                      <a:endParaRPr lang="zh-CN" sz="1600" b="1" kern="100" dirty="0">
                        <a:solidFill>
                          <a:srgbClr val="F29803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600" b="1" kern="100" dirty="0">
                        <a:solidFill>
                          <a:srgbClr val="F29803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29803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1</a:t>
                      </a:r>
                      <a:endParaRPr lang="zh-CN" sz="1600" b="1" kern="100" dirty="0">
                        <a:solidFill>
                          <a:srgbClr val="F29803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29803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1</a:t>
                      </a:r>
                      <a:endParaRPr lang="zh-CN" sz="1600" b="1" kern="100" dirty="0">
                        <a:solidFill>
                          <a:srgbClr val="F29803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29803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3</a:t>
                      </a:r>
                      <a:endParaRPr lang="zh-CN" sz="1600" b="1" kern="100" dirty="0">
                        <a:solidFill>
                          <a:srgbClr val="F29803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29803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3</a:t>
                      </a:r>
                      <a:endParaRPr lang="zh-CN" sz="1600" b="1" kern="100" dirty="0">
                        <a:solidFill>
                          <a:srgbClr val="F29803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600" b="1" kern="100" dirty="0">
                        <a:solidFill>
                          <a:srgbClr val="F29803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567607" y="3419012"/>
            <a:ext cx="300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zh-CN" sz="18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（</a:t>
            </a:r>
            <a:r>
              <a:rPr lang="en-US" altLang="zh-CN" sz="18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2</a:t>
            </a:r>
            <a:r>
              <a:rPr lang="zh-CN" altLang="zh-CN" sz="18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）在等概率情况下：</a:t>
            </a:r>
            <a:endParaRPr lang="zh-CN" altLang="en-US" sz="18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2" cstate="print">
            <a:grayscl/>
          </a:blip>
          <a:srcRect/>
          <a:stretch>
            <a:fillRect/>
          </a:stretch>
        </p:blipFill>
        <p:spPr bwMode="auto">
          <a:xfrm>
            <a:off x="5159896" y="3336971"/>
            <a:ext cx="4682505" cy="57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228AC3E-B3C4-8116-41B2-AADA1ABAA94C}"/>
              </a:ext>
            </a:extLst>
          </p:cNvPr>
          <p:cNvSpPr txBox="1"/>
          <p:nvPr/>
        </p:nvSpPr>
        <p:spPr>
          <a:xfrm>
            <a:off x="1085963" y="158067"/>
            <a:ext cx="4289957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dirty="0"/>
              <a:t>查找成功的平均查找长度计算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F684E8B-99A5-401C-21FF-11F5C99FD9BE}"/>
              </a:ext>
            </a:extLst>
          </p:cNvPr>
          <p:cNvGrpSpPr/>
          <p:nvPr/>
        </p:nvGrpSpPr>
        <p:grpSpPr>
          <a:xfrm>
            <a:off x="4718335" y="4075184"/>
            <a:ext cx="2768887" cy="2721297"/>
            <a:chOff x="4718335" y="4075184"/>
            <a:chExt cx="2768887" cy="272129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7FAB64B-3A00-A758-9387-971588B41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8335" y="4075184"/>
              <a:ext cx="2768887" cy="2721297"/>
            </a:xfrm>
            <a:prstGeom prst="rect">
              <a:avLst/>
            </a:prstGeom>
          </p:spPr>
        </p:pic>
        <p:grpSp>
          <p:nvGrpSpPr>
            <p:cNvPr id="10" name="Group 4">
              <a:extLst>
                <a:ext uri="{FF2B5EF4-FFF2-40B4-BE49-F238E27FC236}">
                  <a16:creationId xmlns:a16="http://schemas.microsoft.com/office/drawing/2014/main" id="{0D20732C-31C4-3E09-BBEC-57ED43E9AD0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07108" y="4581128"/>
              <a:ext cx="1028050" cy="721521"/>
              <a:chOff x="3186" y="1701"/>
              <a:chExt cx="1308" cy="918"/>
            </a:xfrm>
          </p:grpSpPr>
          <p:sp>
            <p:nvSpPr>
              <p:cNvPr id="19" name="AutoShape 3">
                <a:extLst>
                  <a:ext uri="{FF2B5EF4-FFF2-40B4-BE49-F238E27FC236}">
                    <a16:creationId xmlns:a16="http://schemas.microsoft.com/office/drawing/2014/main" id="{E28A5A1B-FF28-554E-7C1A-D8FE90CBC308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186" y="1701"/>
                <a:ext cx="1308" cy="9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A94E3206-124C-B70E-C6A0-22B5E457A5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13" y="1769"/>
                <a:ext cx="1055" cy="733"/>
              </a:xfrm>
              <a:custGeom>
                <a:avLst/>
                <a:gdLst>
                  <a:gd name="T0" fmla="*/ 256 w 561"/>
                  <a:gd name="T1" fmla="*/ 305 h 388"/>
                  <a:gd name="T2" fmla="*/ 256 w 561"/>
                  <a:gd name="T3" fmla="*/ 305 h 388"/>
                  <a:gd name="T4" fmla="*/ 173 w 561"/>
                  <a:gd name="T5" fmla="*/ 305 h 388"/>
                  <a:gd name="T6" fmla="*/ 172 w 561"/>
                  <a:gd name="T7" fmla="*/ 305 h 388"/>
                  <a:gd name="T8" fmla="*/ 173 w 561"/>
                  <a:gd name="T9" fmla="*/ 305 h 388"/>
                  <a:gd name="T10" fmla="*/ 211 w 561"/>
                  <a:gd name="T11" fmla="*/ 388 h 388"/>
                  <a:gd name="T12" fmla="*/ 162 w 561"/>
                  <a:gd name="T13" fmla="*/ 369 h 388"/>
                  <a:gd name="T14" fmla="*/ 22 w 561"/>
                  <a:gd name="T15" fmla="*/ 233 h 388"/>
                  <a:gd name="T16" fmla="*/ 20 w 561"/>
                  <a:gd name="T17" fmla="*/ 158 h 388"/>
                  <a:gd name="T18" fmla="*/ 22 w 561"/>
                  <a:gd name="T19" fmla="*/ 156 h 388"/>
                  <a:gd name="T20" fmla="*/ 101 w 561"/>
                  <a:gd name="T21" fmla="*/ 156 h 388"/>
                  <a:gd name="T22" fmla="*/ 211 w 561"/>
                  <a:gd name="T23" fmla="*/ 262 h 388"/>
                  <a:gd name="T24" fmla="*/ 460 w 561"/>
                  <a:gd name="T25" fmla="*/ 21 h 388"/>
                  <a:gd name="T26" fmla="*/ 539 w 561"/>
                  <a:gd name="T27" fmla="*/ 21 h 388"/>
                  <a:gd name="T28" fmla="*/ 541 w 561"/>
                  <a:gd name="T29" fmla="*/ 96 h 388"/>
                  <a:gd name="T30" fmla="*/ 539 w 561"/>
                  <a:gd name="T31" fmla="*/ 98 h 388"/>
                  <a:gd name="T32" fmla="*/ 259 w 561"/>
                  <a:gd name="T33" fmla="*/ 369 h 388"/>
                  <a:gd name="T34" fmla="*/ 211 w 561"/>
                  <a:gd name="T35" fmla="*/ 388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61" h="388">
                    <a:moveTo>
                      <a:pt x="256" y="305"/>
                    </a:moveTo>
                    <a:cubicBezTo>
                      <a:pt x="256" y="305"/>
                      <a:pt x="256" y="305"/>
                      <a:pt x="256" y="305"/>
                    </a:cubicBezTo>
                    <a:close/>
                    <a:moveTo>
                      <a:pt x="173" y="305"/>
                    </a:moveTo>
                    <a:cubicBezTo>
                      <a:pt x="172" y="305"/>
                      <a:pt x="172" y="305"/>
                      <a:pt x="172" y="305"/>
                    </a:cubicBezTo>
                    <a:lnTo>
                      <a:pt x="173" y="305"/>
                    </a:lnTo>
                    <a:close/>
                    <a:moveTo>
                      <a:pt x="211" y="388"/>
                    </a:moveTo>
                    <a:cubicBezTo>
                      <a:pt x="193" y="388"/>
                      <a:pt x="175" y="381"/>
                      <a:pt x="162" y="369"/>
                    </a:cubicBezTo>
                    <a:cubicBezTo>
                      <a:pt x="22" y="233"/>
                      <a:pt x="22" y="233"/>
                      <a:pt x="22" y="233"/>
                    </a:cubicBezTo>
                    <a:cubicBezTo>
                      <a:pt x="1" y="213"/>
                      <a:pt x="0" y="180"/>
                      <a:pt x="20" y="158"/>
                    </a:cubicBezTo>
                    <a:cubicBezTo>
                      <a:pt x="21" y="158"/>
                      <a:pt x="21" y="157"/>
                      <a:pt x="22" y="156"/>
                    </a:cubicBezTo>
                    <a:cubicBezTo>
                      <a:pt x="44" y="135"/>
                      <a:pt x="80" y="135"/>
                      <a:pt x="101" y="156"/>
                    </a:cubicBezTo>
                    <a:cubicBezTo>
                      <a:pt x="211" y="262"/>
                      <a:pt x="211" y="262"/>
                      <a:pt x="211" y="262"/>
                    </a:cubicBezTo>
                    <a:cubicBezTo>
                      <a:pt x="460" y="21"/>
                      <a:pt x="460" y="21"/>
                      <a:pt x="460" y="21"/>
                    </a:cubicBezTo>
                    <a:cubicBezTo>
                      <a:pt x="482" y="0"/>
                      <a:pt x="517" y="0"/>
                      <a:pt x="539" y="21"/>
                    </a:cubicBezTo>
                    <a:cubicBezTo>
                      <a:pt x="560" y="41"/>
                      <a:pt x="561" y="75"/>
                      <a:pt x="541" y="96"/>
                    </a:cubicBezTo>
                    <a:cubicBezTo>
                      <a:pt x="540" y="97"/>
                      <a:pt x="540" y="97"/>
                      <a:pt x="539" y="98"/>
                    </a:cubicBezTo>
                    <a:cubicBezTo>
                      <a:pt x="259" y="369"/>
                      <a:pt x="259" y="369"/>
                      <a:pt x="259" y="369"/>
                    </a:cubicBezTo>
                    <a:cubicBezTo>
                      <a:pt x="246" y="382"/>
                      <a:pt x="228" y="388"/>
                      <a:pt x="211" y="388"/>
                    </a:cubicBezTo>
                    <a:close/>
                  </a:path>
                </a:pathLst>
              </a:custGeom>
              <a:solidFill>
                <a:srgbClr val="F2980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113928"/>
              </p:ext>
            </p:extLst>
          </p:nvPr>
        </p:nvGraphicFramePr>
        <p:xfrm>
          <a:off x="1812490" y="1556792"/>
          <a:ext cx="8675998" cy="1944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89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96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1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58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58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58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48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58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585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585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6585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404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下标</a:t>
                      </a:r>
                      <a:endParaRPr lang="zh-CN" sz="1600" b="1" kern="100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b="1" kern="100" dirty="0">
                          <a:solidFill>
                            <a:srgbClr val="F29803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0</a:t>
                      </a:r>
                      <a:endParaRPr lang="zh-CN" sz="1600" b="1" kern="100" dirty="0">
                        <a:solidFill>
                          <a:srgbClr val="F29803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b="1" kern="100" dirty="0">
                          <a:solidFill>
                            <a:srgbClr val="F29803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1</a:t>
                      </a:r>
                      <a:endParaRPr lang="zh-CN" sz="1600" b="1" kern="100" dirty="0">
                        <a:solidFill>
                          <a:srgbClr val="F29803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b="1" kern="100">
                          <a:solidFill>
                            <a:srgbClr val="F29803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2</a:t>
                      </a:r>
                      <a:endParaRPr lang="zh-CN" sz="1600" b="1" kern="100">
                        <a:solidFill>
                          <a:srgbClr val="F29803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b="1" kern="100">
                          <a:solidFill>
                            <a:srgbClr val="F29803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3</a:t>
                      </a:r>
                      <a:endParaRPr lang="zh-CN" sz="1600" b="1" kern="100">
                        <a:solidFill>
                          <a:srgbClr val="F29803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b="1" kern="100" dirty="0">
                          <a:solidFill>
                            <a:srgbClr val="F29803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4</a:t>
                      </a:r>
                      <a:endParaRPr lang="zh-CN" sz="1600" b="1" kern="100" dirty="0">
                        <a:solidFill>
                          <a:srgbClr val="F29803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b="1" kern="100">
                          <a:solidFill>
                            <a:srgbClr val="F29803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5</a:t>
                      </a:r>
                      <a:endParaRPr lang="zh-CN" sz="1600" b="1" kern="100">
                        <a:solidFill>
                          <a:srgbClr val="F29803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b="1" kern="100" dirty="0">
                          <a:solidFill>
                            <a:srgbClr val="F29803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6</a:t>
                      </a:r>
                      <a:endParaRPr lang="zh-CN" sz="1600" b="1" kern="100" dirty="0">
                        <a:solidFill>
                          <a:srgbClr val="F29803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600" b="1" kern="100" dirty="0">
                          <a:solidFill>
                            <a:srgbClr val="F29803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7</a:t>
                      </a:r>
                      <a:endParaRPr lang="zh-CN" sz="1600" b="1" kern="100" dirty="0">
                        <a:solidFill>
                          <a:srgbClr val="F29803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29803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8</a:t>
                      </a:r>
                      <a:endParaRPr lang="zh-CN" sz="1600" b="1" kern="100" dirty="0">
                        <a:solidFill>
                          <a:srgbClr val="F29803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29803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9</a:t>
                      </a:r>
                      <a:endParaRPr lang="zh-CN" sz="1600" b="1" kern="100" dirty="0">
                        <a:solidFill>
                          <a:srgbClr val="F29803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5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关键字</a:t>
                      </a:r>
                      <a:endParaRPr lang="zh-CN" sz="1600" b="1" kern="100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7</a:t>
                      </a:r>
                      <a:endParaRPr lang="zh-CN" sz="1600" b="1" kern="100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14</a:t>
                      </a:r>
                      <a:endParaRPr lang="zh-CN" sz="1600" b="1" kern="10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600" b="1" kern="10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8</a:t>
                      </a:r>
                      <a:endParaRPr lang="zh-CN" sz="1600" b="1" kern="10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600" b="1" kern="10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11</a:t>
                      </a:r>
                      <a:endParaRPr lang="zh-CN" sz="1600" b="1" kern="10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30</a:t>
                      </a:r>
                      <a:endParaRPr lang="zh-CN" sz="1600" b="1" kern="10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18</a:t>
                      </a:r>
                      <a:endParaRPr lang="zh-CN" sz="1600" b="1" kern="10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9</a:t>
                      </a:r>
                      <a:endParaRPr lang="zh-CN" sz="1600" b="1" kern="10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600" b="1" kern="10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48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探测次数</a:t>
                      </a:r>
                      <a:endParaRPr lang="zh-CN" sz="1600" b="1" kern="100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1</a:t>
                      </a:r>
                      <a:endParaRPr lang="zh-CN" sz="1600" b="1" kern="10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2</a:t>
                      </a:r>
                      <a:endParaRPr lang="zh-CN" sz="1600" b="1" kern="100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600" b="1" kern="100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1</a:t>
                      </a:r>
                      <a:endParaRPr lang="zh-CN" sz="1600" b="1" kern="10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600" b="1" kern="100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1</a:t>
                      </a:r>
                      <a:endParaRPr lang="zh-CN" sz="1600" b="1" kern="10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1</a:t>
                      </a:r>
                      <a:endParaRPr lang="zh-CN" sz="1600" b="1" kern="100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3</a:t>
                      </a:r>
                      <a:endParaRPr lang="zh-CN" sz="1600" b="1" kern="100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3</a:t>
                      </a:r>
                      <a:endParaRPr lang="zh-CN" sz="1600" b="1" kern="100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600" b="1" kern="100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5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00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不成功的</a:t>
                      </a:r>
                      <a:r>
                        <a:rPr lang="zh-CN" altLang="zh-CN" sz="1600" b="1" kern="100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探测次数</a:t>
                      </a:r>
                      <a:endParaRPr lang="zh-CN" sz="1600" b="1" kern="100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solidFill>
                            <a:srgbClr val="F29803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3</a:t>
                      </a:r>
                      <a:endParaRPr lang="zh-CN" sz="1600" b="1" kern="100" dirty="0">
                        <a:solidFill>
                          <a:srgbClr val="F29803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solidFill>
                            <a:srgbClr val="F29803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2</a:t>
                      </a:r>
                      <a:endParaRPr lang="zh-CN" sz="1600" b="1" kern="100" dirty="0">
                        <a:solidFill>
                          <a:srgbClr val="F29803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29803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1</a:t>
                      </a:r>
                      <a:endParaRPr lang="en-US" sz="1600" b="1" kern="100" dirty="0">
                        <a:solidFill>
                          <a:srgbClr val="F29803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solidFill>
                            <a:srgbClr val="F29803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2</a:t>
                      </a:r>
                      <a:endParaRPr lang="zh-CN" sz="1600" b="1" kern="100" dirty="0">
                        <a:solidFill>
                          <a:srgbClr val="F29803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29803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1</a:t>
                      </a:r>
                      <a:endParaRPr lang="en-US" sz="1600" b="1" kern="100" dirty="0">
                        <a:solidFill>
                          <a:srgbClr val="F29803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solidFill>
                            <a:srgbClr val="F29803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5</a:t>
                      </a:r>
                      <a:endParaRPr lang="zh-CN" sz="1600" b="1" kern="100" dirty="0">
                        <a:solidFill>
                          <a:srgbClr val="F29803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solidFill>
                            <a:srgbClr val="F29803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4</a:t>
                      </a:r>
                      <a:endParaRPr lang="zh-CN" sz="1600" b="1" kern="100" dirty="0">
                        <a:solidFill>
                          <a:srgbClr val="F29803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solidFill>
                            <a:srgbClr val="F29803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3</a:t>
                      </a:r>
                      <a:endParaRPr lang="zh-CN" sz="1600" b="1" kern="100" dirty="0">
                        <a:solidFill>
                          <a:srgbClr val="F29803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solidFill>
                            <a:srgbClr val="F29803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2</a:t>
                      </a:r>
                      <a:endParaRPr lang="zh-CN" sz="1600" b="1" kern="100" dirty="0">
                        <a:solidFill>
                          <a:srgbClr val="F29803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29803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1</a:t>
                      </a:r>
                      <a:endParaRPr lang="en-US" sz="1600" b="1" kern="100" dirty="0">
                        <a:solidFill>
                          <a:srgbClr val="F29803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80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12490" y="3933056"/>
            <a:ext cx="2487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zh-CN" sz="18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（</a:t>
            </a:r>
            <a:r>
              <a:rPr lang="en-US" altLang="zh-CN" sz="18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2</a:t>
            </a:r>
            <a:r>
              <a:rPr lang="zh-CN" altLang="zh-CN" sz="18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）在等概率情况下：</a:t>
            </a:r>
            <a:endParaRPr lang="zh-CN" altLang="en-US" sz="18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29982" y="3916237"/>
            <a:ext cx="3429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H</a:t>
            </a:r>
            <a:r>
              <a:rPr lang="en-US" altLang="zh-CN" sz="18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(</a:t>
            </a:r>
            <a:r>
              <a:rPr lang="en-US" altLang="zh-CN" sz="180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key</a:t>
            </a:r>
            <a:r>
              <a:rPr lang="en-US" altLang="zh-CN" sz="18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)=(</a:t>
            </a:r>
            <a:r>
              <a:rPr lang="en-US" altLang="zh-CN" sz="180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key</a:t>
            </a:r>
            <a:r>
              <a:rPr lang="en-US" altLang="zh-CN" sz="18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×3) mod 7</a:t>
            </a:r>
            <a:endParaRPr lang="zh-CN" altLang="en-US" sz="18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8" name="下箭头 7"/>
          <p:cNvSpPr/>
          <p:nvPr/>
        </p:nvSpPr>
        <p:spPr>
          <a:xfrm>
            <a:off x="3309268" y="4393584"/>
            <a:ext cx="214314" cy="857256"/>
          </a:xfrm>
          <a:prstGeom prst="downArrow">
            <a:avLst/>
          </a:prstGeom>
          <a:solidFill>
            <a:srgbClr val="F29803"/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44538" y="5358856"/>
            <a:ext cx="4714908" cy="724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530754" y="4393584"/>
            <a:ext cx="4409588" cy="792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>
              <a:defRPr sz="1800" i="1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600" i="0" dirty="0"/>
              <a:t>任何关键字不属于</a:t>
            </a:r>
            <a:r>
              <a:rPr lang="en-US" altLang="zh-CN" sz="1600" i="0" dirty="0"/>
              <a:t>{7</a:t>
            </a:r>
            <a:r>
              <a:rPr lang="zh-CN" altLang="zh-CN" sz="1600" i="0" dirty="0"/>
              <a:t>，</a:t>
            </a:r>
            <a:r>
              <a:rPr lang="en-US" altLang="zh-CN" sz="1600" i="0" dirty="0"/>
              <a:t>8</a:t>
            </a:r>
            <a:r>
              <a:rPr lang="zh-CN" altLang="zh-CN" sz="1600" i="0" dirty="0"/>
              <a:t>，</a:t>
            </a:r>
            <a:r>
              <a:rPr lang="en-US" altLang="zh-CN" sz="1600" i="0" dirty="0"/>
              <a:t>30</a:t>
            </a:r>
            <a:r>
              <a:rPr lang="zh-CN" altLang="zh-CN" sz="1600" i="0" dirty="0"/>
              <a:t>，</a:t>
            </a:r>
            <a:r>
              <a:rPr lang="en-US" altLang="zh-CN" sz="1600" i="0" dirty="0"/>
              <a:t>11</a:t>
            </a:r>
            <a:r>
              <a:rPr lang="zh-CN" altLang="zh-CN" sz="1600" i="0" dirty="0"/>
              <a:t>，</a:t>
            </a:r>
            <a:r>
              <a:rPr lang="en-US" altLang="zh-CN" sz="1600" i="0" dirty="0"/>
              <a:t>18</a:t>
            </a:r>
            <a:r>
              <a:rPr lang="zh-CN" altLang="zh-CN" sz="1600" i="0" dirty="0"/>
              <a:t>，</a:t>
            </a:r>
            <a:r>
              <a:rPr lang="en-US" altLang="zh-CN" sz="1600" i="0" dirty="0"/>
              <a:t>9</a:t>
            </a:r>
            <a:r>
              <a:rPr lang="zh-CN" altLang="zh-CN" sz="1600" i="0" dirty="0"/>
              <a:t>，</a:t>
            </a:r>
            <a:r>
              <a:rPr lang="en-US" altLang="zh-CN" sz="1600" i="0" dirty="0"/>
              <a:t>14}</a:t>
            </a:r>
            <a:r>
              <a:rPr lang="zh-CN" altLang="en-US" sz="1600" i="0" dirty="0"/>
              <a:t>的关键字</a:t>
            </a:r>
            <a:r>
              <a:rPr lang="en-US" altLang="zh-CN" sz="1600" i="0" dirty="0"/>
              <a:t>x</a:t>
            </a:r>
            <a:r>
              <a:rPr lang="zh-CN" altLang="en-US" sz="1600" i="0" dirty="0"/>
              <a:t>，</a:t>
            </a:r>
            <a:r>
              <a:rPr lang="en-US" altLang="zh-CN" sz="1600" i="0" dirty="0"/>
              <a:t>H(x)</a:t>
            </a:r>
            <a:r>
              <a:rPr lang="zh-CN" altLang="en-US" sz="1600" i="0" dirty="0"/>
              <a:t>在</a:t>
            </a:r>
            <a:r>
              <a:rPr lang="en-US" altLang="zh-CN" sz="1600" i="0" dirty="0"/>
              <a:t>0</a:t>
            </a:r>
            <a:r>
              <a:rPr lang="zh-CN" altLang="en-US" sz="1600" i="0" dirty="0"/>
              <a:t>～</a:t>
            </a:r>
            <a:r>
              <a:rPr lang="en-US" altLang="zh-CN" sz="1600" i="0" dirty="0"/>
              <a:t>6</a:t>
            </a:r>
            <a:r>
              <a:rPr lang="zh-CN" altLang="en-US" sz="1600" i="0" dirty="0"/>
              <a:t>之间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33ADD6D-77ED-B1D7-FD41-712BC4DC5A4D}"/>
              </a:ext>
            </a:extLst>
          </p:cNvPr>
          <p:cNvSpPr txBox="1"/>
          <p:nvPr/>
        </p:nvSpPr>
        <p:spPr>
          <a:xfrm>
            <a:off x="1055440" y="158067"/>
            <a:ext cx="4605748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dirty="0"/>
              <a:t>查找不成功的平均查找长度计算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7565231-1342-12B7-41E0-64ACCB12D0E6}"/>
              </a:ext>
            </a:extLst>
          </p:cNvPr>
          <p:cNvGrpSpPr/>
          <p:nvPr/>
        </p:nvGrpSpPr>
        <p:grpSpPr>
          <a:xfrm>
            <a:off x="7392144" y="3825331"/>
            <a:ext cx="2768887" cy="2721297"/>
            <a:chOff x="7392144" y="3825331"/>
            <a:chExt cx="2768887" cy="2721297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B657BFD-EEEE-FD33-0A78-6919B11AA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2144" y="3825331"/>
              <a:ext cx="2768887" cy="2721297"/>
            </a:xfrm>
            <a:prstGeom prst="rect">
              <a:avLst/>
            </a:prstGeom>
          </p:spPr>
        </p:pic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922A78B3-C030-1FDF-C5DC-22CCFE61E817}"/>
                </a:ext>
              </a:extLst>
            </p:cNvPr>
            <p:cNvGrpSpPr/>
            <p:nvPr/>
          </p:nvGrpSpPr>
          <p:grpSpPr>
            <a:xfrm>
              <a:off x="8976320" y="4365104"/>
              <a:ext cx="548036" cy="547584"/>
              <a:chOff x="1032849" y="2276872"/>
              <a:chExt cx="360337" cy="360040"/>
            </a:xfrm>
          </p:grpSpPr>
          <p:cxnSp>
            <p:nvCxnSpPr>
              <p:cNvPr id="4" name="直接连接符 3">
                <a:extLst>
                  <a:ext uri="{FF2B5EF4-FFF2-40B4-BE49-F238E27FC236}">
                    <a16:creationId xmlns:a16="http://schemas.microsoft.com/office/drawing/2014/main" id="{7C141F4D-6862-8732-18FD-2F9D85F167C8}"/>
                  </a:ext>
                </a:extLst>
              </p:cNvPr>
              <p:cNvCxnSpPr/>
              <p:nvPr/>
            </p:nvCxnSpPr>
            <p:spPr>
              <a:xfrm>
                <a:off x="1033146" y="2276872"/>
                <a:ext cx="360040" cy="360040"/>
              </a:xfrm>
              <a:prstGeom prst="line">
                <a:avLst/>
              </a:prstGeom>
              <a:ln w="133350">
                <a:solidFill>
                  <a:srgbClr val="F2980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A9A0635A-B4D8-6F64-335B-F4FDFAF03D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849" y="2276872"/>
                <a:ext cx="360040" cy="360040"/>
              </a:xfrm>
              <a:prstGeom prst="line">
                <a:avLst/>
              </a:prstGeom>
              <a:ln w="133350">
                <a:solidFill>
                  <a:srgbClr val="F2980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 animBg="1"/>
      <p:bldP spid="9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>
            <a:grayscl/>
          </a:blip>
          <a:srcRect/>
          <a:stretch>
            <a:fillRect/>
          </a:stretch>
        </p:blipFill>
        <p:spPr bwMode="auto">
          <a:xfrm>
            <a:off x="3503712" y="2276872"/>
            <a:ext cx="7704856" cy="3077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7643964-8A6F-5D94-8F0B-490115704686}"/>
              </a:ext>
            </a:extLst>
          </p:cNvPr>
          <p:cNvSpPr txBox="1"/>
          <p:nvPr/>
        </p:nvSpPr>
        <p:spPr>
          <a:xfrm>
            <a:off x="1024391" y="158066"/>
            <a:ext cx="7447873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dirty="0"/>
              <a:t>用几种不同的方法解决冲突时哈希表的平均查找长度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E53FB331-D331-33B3-C088-A694855DF6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3" r="14955"/>
          <a:stretch/>
        </p:blipFill>
        <p:spPr>
          <a:xfrm flipH="1">
            <a:off x="551384" y="1535708"/>
            <a:ext cx="3168352" cy="45593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4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id="{EBC3ED9A-F8D8-4498-9693-04AD8310F0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36028" y="1916832"/>
            <a:ext cx="3813587" cy="38135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7109" y="3147270"/>
            <a:ext cx="4620695" cy="2104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哈希表在查找成功时的平均查找长度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（  ）</a:t>
            </a:r>
            <a:r>
              <a:rPr lang="zh-CN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A.</a:t>
            </a:r>
            <a:r>
              <a:rPr lang="zh-CN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与处理冲突方法有关而与装填因子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α</a:t>
            </a:r>
            <a:r>
              <a:rPr lang="zh-CN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无关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B.</a:t>
            </a:r>
            <a:r>
              <a:rPr lang="zh-CN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与处理冲突方法无关而与装填因子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α</a:t>
            </a:r>
            <a:r>
              <a:rPr lang="zh-CN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有关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C.</a:t>
            </a:r>
            <a:r>
              <a:rPr lang="zh-CN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与处理冲突方法有关且与装填因子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α</a:t>
            </a:r>
            <a:r>
              <a:rPr lang="zh-CN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有关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D.</a:t>
            </a:r>
            <a:r>
              <a:rPr lang="zh-CN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与处理冲突方法无关且与装填因子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α</a:t>
            </a:r>
            <a:r>
              <a:rPr lang="zh-CN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无关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A503F5D-1139-E686-1504-1D19B7298E62}"/>
              </a:ext>
            </a:extLst>
          </p:cNvPr>
          <p:cNvSpPr txBox="1"/>
          <p:nvPr/>
        </p:nvSpPr>
        <p:spPr>
          <a:xfrm>
            <a:off x="1074693" y="158067"/>
            <a:ext cx="5237331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dirty="0"/>
              <a:t>哈希表在查找成功时的平均查找长度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5D1DE17-41D3-DF99-8203-253E3C59C535}"/>
              </a:ext>
            </a:extLst>
          </p:cNvPr>
          <p:cNvGrpSpPr/>
          <p:nvPr/>
        </p:nvGrpSpPr>
        <p:grpSpPr>
          <a:xfrm>
            <a:off x="4016761" y="2283144"/>
            <a:ext cx="1000100" cy="785817"/>
            <a:chOff x="808469" y="1441384"/>
            <a:chExt cx="1000100" cy="785817"/>
          </a:xfrm>
        </p:grpSpPr>
        <p:sp>
          <p:nvSpPr>
            <p:cNvPr id="15" name="Oval 20">
              <a:extLst>
                <a:ext uri="{FF2B5EF4-FFF2-40B4-BE49-F238E27FC236}">
                  <a16:creationId xmlns:a16="http://schemas.microsoft.com/office/drawing/2014/main" id="{32DD8F0B-F4D6-B3BB-3A05-027612D06F7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08469" y="1441384"/>
              <a:ext cx="1000100" cy="785817"/>
            </a:xfrm>
            <a:prstGeom prst="ellipse">
              <a:avLst/>
            </a:prstGeom>
            <a:solidFill>
              <a:srgbClr val="F29803"/>
            </a:solidFill>
            <a:ln w="38100">
              <a:solidFill>
                <a:srgbClr val="F2980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Calibri" pitchFamily="34" charset="0"/>
                <a:cs typeface="Arial" pitchFamily="34" charset="0"/>
              </a:endParaRPr>
            </a:p>
          </p:txBody>
        </p:sp>
        <p:sp>
          <p:nvSpPr>
            <p:cNvPr id="16" name="Text Box 23">
              <a:extLst>
                <a:ext uri="{FF2B5EF4-FFF2-40B4-BE49-F238E27FC236}">
                  <a16:creationId xmlns:a16="http://schemas.microsoft.com/office/drawing/2014/main" id="{91470175-3BC3-169F-7DF3-9E9AECEAE3AE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860559" y="1644372"/>
              <a:ext cx="874446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0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示例</a:t>
              </a:r>
            </a:p>
          </p:txBody>
        </p: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684CC828-7290-95AF-197B-D774E09E4376}"/>
              </a:ext>
            </a:extLst>
          </p:cNvPr>
          <p:cNvSpPr/>
          <p:nvPr/>
        </p:nvSpPr>
        <p:spPr>
          <a:xfrm>
            <a:off x="2027495" y="2132856"/>
            <a:ext cx="5208533" cy="324036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9">
            <a:extLst>
              <a:ext uri="{FF2B5EF4-FFF2-40B4-BE49-F238E27FC236}">
                <a16:creationId xmlns:a16="http://schemas.microsoft.com/office/drawing/2014/main" id="{BADD7C87-BC41-57C1-6D9B-DDCC9B113E23}"/>
              </a:ext>
            </a:extLst>
          </p:cNvPr>
          <p:cNvSpPr txBox="1"/>
          <p:nvPr/>
        </p:nvSpPr>
        <p:spPr>
          <a:xfrm>
            <a:off x="8098433" y="2486132"/>
            <a:ext cx="1143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zh-CN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答：</a:t>
            </a:r>
            <a:r>
              <a:rPr lang="en-US" altLang="zh-CN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C</a:t>
            </a:r>
            <a:endParaRPr lang="zh-CN" altLang="zh-CN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34" grpId="0" animBg="1"/>
      <p:bldP spid="3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Text Box 2"/>
          <p:cNvSpPr txBox="1">
            <a:spLocks noChangeArrowheads="1"/>
          </p:cNvSpPr>
          <p:nvPr/>
        </p:nvSpPr>
        <p:spPr bwMode="auto">
          <a:xfrm>
            <a:off x="5704218" y="1196752"/>
            <a:ext cx="4968875" cy="36933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  <a:scene3d>
            <a:camera prst="perspectiveRight"/>
            <a:lightRig rig="threePt" dir="t"/>
          </a:scene3d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18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拉链法哈希表查找</a:t>
            </a:r>
            <a:r>
              <a:rPr lang="en-US" altLang="zh-CN" sz="180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k</a:t>
            </a:r>
            <a:r>
              <a:rPr lang="zh-CN" altLang="en-US" sz="18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过程：</a:t>
            </a:r>
          </a:p>
        </p:txBody>
      </p:sp>
      <p:sp>
        <p:nvSpPr>
          <p:cNvPr id="187395" name="Text Box 3"/>
          <p:cNvSpPr txBox="1">
            <a:spLocks noChangeArrowheads="1"/>
          </p:cNvSpPr>
          <p:nvPr/>
        </p:nvSpPr>
        <p:spPr bwMode="auto">
          <a:xfrm>
            <a:off x="5735960" y="1700808"/>
            <a:ext cx="5328964" cy="4686293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  <a:headEnd/>
            <a:tailEnd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360000" tIns="216000" rIns="216000" bIns="216000">
            <a:spAutoFit/>
          </a:bodyPr>
          <a:lstStyle/>
          <a:p>
            <a:pPr algn="l">
              <a:lnSpc>
                <a:spcPct val="150000"/>
              </a:lnSpc>
              <a:spcBef>
                <a:spcPct val="50000"/>
              </a:spcBef>
            </a:pPr>
            <a:r>
              <a:rPr lang="en-US" altLang="zh-CN" sz="18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d=h(k);</a:t>
            </a:r>
          </a:p>
          <a:p>
            <a:pPr algn="l">
              <a:lnSpc>
                <a:spcPct val="150000"/>
              </a:lnSpc>
              <a:spcBef>
                <a:spcPct val="50000"/>
              </a:spcBef>
            </a:pPr>
            <a:r>
              <a:rPr lang="en-US" altLang="zh-CN" sz="18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p=ha[d];</a:t>
            </a:r>
          </a:p>
          <a:p>
            <a:pPr algn="l">
              <a:lnSpc>
                <a:spcPct val="150000"/>
              </a:lnSpc>
              <a:spcBef>
                <a:spcPct val="50000"/>
              </a:spcBef>
            </a:pPr>
            <a:r>
              <a:rPr lang="en-US" altLang="zh-CN" sz="1800" b="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while (p!=NULL &amp;&amp; p-&gt;key!=k)</a:t>
            </a:r>
          </a:p>
          <a:p>
            <a:pPr algn="l">
              <a:lnSpc>
                <a:spcPct val="150000"/>
              </a:lnSpc>
              <a:spcBef>
                <a:spcPct val="50000"/>
              </a:spcBef>
            </a:pPr>
            <a:r>
              <a:rPr lang="en-US" altLang="zh-CN" sz="1800" b="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   p=p-&gt;next;   </a:t>
            </a:r>
            <a:r>
              <a:rPr lang="en-US" altLang="zh-CN" sz="18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//</a:t>
            </a:r>
            <a:r>
              <a:rPr lang="zh-CN" altLang="en-US" sz="18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在</a:t>
            </a:r>
            <a:r>
              <a:rPr lang="en-US" altLang="zh-CN" sz="18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ha[d]</a:t>
            </a:r>
            <a:r>
              <a:rPr lang="zh-CN" altLang="en-US" sz="18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的单链表中查找</a:t>
            </a:r>
            <a:endParaRPr lang="en-US" altLang="zh-CN" sz="1800" b="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  <a:p>
            <a:pPr algn="l">
              <a:lnSpc>
                <a:spcPct val="150000"/>
              </a:lnSpc>
              <a:spcBef>
                <a:spcPct val="50000"/>
              </a:spcBef>
            </a:pPr>
            <a:r>
              <a:rPr lang="en-US" altLang="zh-CN" sz="18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if (p==NULL)</a:t>
            </a:r>
          </a:p>
          <a:p>
            <a:pPr algn="l">
              <a:lnSpc>
                <a:spcPct val="150000"/>
              </a:lnSpc>
              <a:spcBef>
                <a:spcPct val="50000"/>
              </a:spcBef>
            </a:pPr>
            <a:r>
              <a:rPr lang="en-US" altLang="zh-CN" sz="18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   return </a:t>
            </a:r>
            <a:r>
              <a:rPr lang="zh-CN" altLang="en-US" sz="18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失败标记</a:t>
            </a:r>
            <a:r>
              <a:rPr lang="en-US" altLang="zh-CN" sz="18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;</a:t>
            </a:r>
          </a:p>
          <a:p>
            <a:pPr algn="l">
              <a:lnSpc>
                <a:spcPct val="150000"/>
              </a:lnSpc>
              <a:spcBef>
                <a:spcPct val="50000"/>
              </a:spcBef>
            </a:pPr>
            <a:r>
              <a:rPr lang="en-US" altLang="zh-CN" sz="18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else</a:t>
            </a:r>
          </a:p>
          <a:p>
            <a:pPr algn="l">
              <a:lnSpc>
                <a:spcPct val="150000"/>
              </a:lnSpc>
              <a:spcBef>
                <a:spcPct val="50000"/>
              </a:spcBef>
            </a:pPr>
            <a:r>
              <a:rPr lang="en-US" altLang="zh-CN" sz="18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   return p</a:t>
            </a:r>
            <a:r>
              <a:rPr lang="zh-CN" altLang="en-US" sz="18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所指结点</a:t>
            </a:r>
            <a:r>
              <a:rPr lang="en-US" altLang="zh-CN" sz="18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;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39746D6-B5BE-D736-7C21-AA2F9C14A2F6}"/>
              </a:ext>
            </a:extLst>
          </p:cNvPr>
          <p:cNvSpPr txBox="1"/>
          <p:nvPr/>
        </p:nvSpPr>
        <p:spPr>
          <a:xfrm>
            <a:off x="1055440" y="158067"/>
            <a:ext cx="3528530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dirty="0"/>
              <a:t>拉链法哈希表查找</a:t>
            </a:r>
            <a:r>
              <a:rPr lang="en-US" altLang="zh-CN" dirty="0"/>
              <a:t>k</a:t>
            </a:r>
            <a:r>
              <a:rPr lang="zh-CN" altLang="en-US" dirty="0"/>
              <a:t>过程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7B7895A-B892-80C3-755D-D88F6E1092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588054"/>
            <a:ext cx="4897789" cy="48977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图片 104">
            <a:extLst>
              <a:ext uri="{FF2B5EF4-FFF2-40B4-BE49-F238E27FC236}">
                <a16:creationId xmlns:a16="http://schemas.microsoft.com/office/drawing/2014/main" id="{C735EE32-14C0-D1A4-446E-8FABB0F248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16" r="10035"/>
          <a:stretch/>
        </p:blipFill>
        <p:spPr>
          <a:xfrm>
            <a:off x="1158181" y="388899"/>
            <a:ext cx="4993196" cy="6570011"/>
          </a:xfrm>
          <a:prstGeom prst="rect">
            <a:avLst/>
          </a:prstGeom>
        </p:spPr>
      </p:pic>
      <p:sp>
        <p:nvSpPr>
          <p:cNvPr id="101" name="Text Box 102"/>
          <p:cNvSpPr txBox="1">
            <a:spLocks noChangeArrowheads="1"/>
          </p:cNvSpPr>
          <p:nvPr/>
        </p:nvSpPr>
        <p:spPr bwMode="auto">
          <a:xfrm>
            <a:off x="1558500" y="5262271"/>
            <a:ext cx="3522713" cy="36933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16000" indent="-216000" algn="l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哈希表成功查找完毕</a:t>
            </a:r>
          </a:p>
        </p:txBody>
      </p:sp>
      <p:sp>
        <p:nvSpPr>
          <p:cNvPr id="102" name="Text Box 103"/>
          <p:cNvSpPr txBox="1">
            <a:spLocks noChangeArrowheads="1"/>
          </p:cNvSpPr>
          <p:nvPr/>
        </p:nvSpPr>
        <p:spPr bwMode="auto">
          <a:xfrm>
            <a:off x="1558499" y="3101856"/>
            <a:ext cx="3897470" cy="36933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16000" indent="-216000" algn="l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查找关键字为</a:t>
            </a:r>
            <a:r>
              <a:rPr lang="en-US" altLang="zh-CN" sz="1800" dirty="0">
                <a:solidFill>
                  <a:srgbClr val="F29803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90</a:t>
            </a:r>
            <a:r>
              <a:rPr lang="zh-CN" alt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的记录：</a:t>
            </a:r>
          </a:p>
        </p:txBody>
      </p:sp>
      <p:sp>
        <p:nvSpPr>
          <p:cNvPr id="103" name="Text Box 104"/>
          <p:cNvSpPr txBox="1">
            <a:spLocks noChangeArrowheads="1"/>
          </p:cNvSpPr>
          <p:nvPr/>
        </p:nvSpPr>
        <p:spPr bwMode="auto">
          <a:xfrm>
            <a:off x="1558499" y="3399180"/>
            <a:ext cx="4409720" cy="140795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16000" indent="-216000" algn="l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zh-CN" sz="160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h</a:t>
            </a:r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(90)=90%13=12</a:t>
            </a:r>
          </a:p>
          <a:p>
            <a:pPr marL="216000" indent="-216000" algn="l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zh-CN" sz="160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p</a:t>
            </a:r>
            <a:r>
              <a: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指向</a:t>
            </a:r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ha[12]</a:t>
            </a:r>
            <a:r>
              <a: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的第</a:t>
            </a:r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1</a:t>
            </a:r>
            <a:r>
              <a: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个结点，</a:t>
            </a:r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77≠</a:t>
            </a:r>
            <a:r>
              <a:rPr lang="en-US" altLang="zh-CN" sz="16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90</a:t>
            </a:r>
            <a:r>
              <a: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；</a:t>
            </a:r>
            <a:endParaRPr lang="en-US" altLang="zh-CN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  <a:p>
            <a:pPr marL="216000" indent="-216000" algn="l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zh-CN" sz="160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p</a:t>
            </a:r>
            <a:r>
              <a: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指向</a:t>
            </a:r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ha[12]</a:t>
            </a:r>
            <a:r>
              <a: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的第</a:t>
            </a:r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2</a:t>
            </a:r>
            <a:r>
              <a: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个结点，</a:t>
            </a:r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90=</a:t>
            </a:r>
            <a:r>
              <a:rPr lang="en-US" altLang="zh-CN" sz="16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90</a:t>
            </a:r>
            <a:r>
              <a: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。</a:t>
            </a:r>
            <a:r>
              <a:rPr lang="zh-CN" altLang="en-US" sz="16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成功</a:t>
            </a:r>
            <a:r>
              <a: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！</a:t>
            </a:r>
            <a:endParaRPr lang="en-US" altLang="zh-CN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558499" y="4839340"/>
            <a:ext cx="269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 algn="l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2</a:t>
            </a:r>
            <a:r>
              <a:rPr lang="zh-CN" alt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次关键字比较</a:t>
            </a:r>
          </a:p>
        </p:txBody>
      </p:sp>
      <p:sp>
        <p:nvSpPr>
          <p:cNvPr id="40" name="矩形 39"/>
          <p:cNvSpPr/>
          <p:nvPr/>
        </p:nvSpPr>
        <p:spPr>
          <a:xfrm>
            <a:off x="7026522" y="1412776"/>
            <a:ext cx="430455" cy="371864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∧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596066" y="1508198"/>
            <a:ext cx="36896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0</a:t>
            </a:r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825939" y="2172563"/>
            <a:ext cx="430455" cy="307468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54</a:t>
            </a:r>
            <a:endParaRPr lang="zh-CN" altLang="en-US" sz="16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8256394" y="2172563"/>
            <a:ext cx="430455" cy="307468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∧</a:t>
            </a:r>
          </a:p>
        </p:txBody>
      </p:sp>
      <p:sp>
        <p:nvSpPr>
          <p:cNvPr id="44" name="矩形 43"/>
          <p:cNvSpPr/>
          <p:nvPr/>
        </p:nvSpPr>
        <p:spPr>
          <a:xfrm>
            <a:off x="7026522" y="1781738"/>
            <a:ext cx="430455" cy="371864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∧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596066" y="1877159"/>
            <a:ext cx="36896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1</a:t>
            </a:r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026522" y="2150699"/>
            <a:ext cx="430455" cy="371864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sz="16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596066" y="2246121"/>
            <a:ext cx="36896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2</a:t>
            </a:r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7026522" y="2519661"/>
            <a:ext cx="430455" cy="371864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sz="16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596066" y="2615082"/>
            <a:ext cx="36896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3</a:t>
            </a:r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7026522" y="2888622"/>
            <a:ext cx="430455" cy="371864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sz="16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596066" y="2984044"/>
            <a:ext cx="36896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4</a:t>
            </a:r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026522" y="3257584"/>
            <a:ext cx="430455" cy="371864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sz="16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596066" y="3353006"/>
            <a:ext cx="36896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5</a:t>
            </a:r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7026522" y="3626546"/>
            <a:ext cx="430455" cy="371864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∧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596066" y="3721967"/>
            <a:ext cx="36896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6</a:t>
            </a:r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026522" y="3995507"/>
            <a:ext cx="430455" cy="371864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sz="16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596066" y="4090929"/>
            <a:ext cx="36896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7</a:t>
            </a:r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7026522" y="4367371"/>
            <a:ext cx="430455" cy="371864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sz="16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596066" y="4462793"/>
            <a:ext cx="36896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8</a:t>
            </a:r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7026522" y="4736333"/>
            <a:ext cx="430455" cy="371864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sz="16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596066" y="4831755"/>
            <a:ext cx="36896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9</a:t>
            </a:r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7026522" y="5105295"/>
            <a:ext cx="430455" cy="371864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sz="16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596066" y="5200716"/>
            <a:ext cx="36896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10</a:t>
            </a:r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7026522" y="5474256"/>
            <a:ext cx="430455" cy="371864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∧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596066" y="5569678"/>
            <a:ext cx="36896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11</a:t>
            </a:r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7026522" y="5843218"/>
            <a:ext cx="430455" cy="371864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sz="16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596066" y="5938639"/>
            <a:ext cx="36896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12</a:t>
            </a:r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cxnSp>
        <p:nvCxnSpPr>
          <p:cNvPr id="68" name="直接箭头连接符 67"/>
          <p:cNvCxnSpPr>
            <a:endCxn id="42" idx="1"/>
          </p:cNvCxnSpPr>
          <p:nvPr/>
        </p:nvCxnSpPr>
        <p:spPr>
          <a:xfrm flipV="1">
            <a:off x="7272496" y="2326297"/>
            <a:ext cx="553442" cy="0"/>
          </a:xfrm>
          <a:prstGeom prst="straightConnector1">
            <a:avLst/>
          </a:prstGeom>
          <a:ln w="28575">
            <a:solidFill>
              <a:srgbClr val="F298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03"/>
          <p:cNvGrpSpPr/>
          <p:nvPr/>
        </p:nvGrpSpPr>
        <p:grpSpPr>
          <a:xfrm>
            <a:off x="7825938" y="2570222"/>
            <a:ext cx="860910" cy="307468"/>
            <a:chOff x="6215074" y="1980796"/>
            <a:chExt cx="1000132" cy="357190"/>
          </a:xfrm>
        </p:grpSpPr>
        <p:sp>
          <p:nvSpPr>
            <p:cNvPr id="69" name="矩形 68"/>
            <p:cNvSpPr/>
            <p:nvPr/>
          </p:nvSpPr>
          <p:spPr>
            <a:xfrm>
              <a:off x="6215074" y="1980796"/>
              <a:ext cx="500066" cy="357190"/>
            </a:xfrm>
            <a:prstGeom prst="rect">
              <a:avLst/>
            </a:prstGeom>
            <a:solidFill>
              <a:srgbClr val="F29803">
                <a:alpha val="20000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600" dirty="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rPr>
                <a:t>29</a:t>
              </a:r>
              <a:endParaRPr lang="zh-CN" altLang="en-US" sz="16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6715140" y="1980796"/>
              <a:ext cx="500066" cy="357190"/>
            </a:xfrm>
            <a:prstGeom prst="rect">
              <a:avLst/>
            </a:prstGeom>
            <a:solidFill>
              <a:srgbClr val="F29803">
                <a:alpha val="20000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sz="16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cxnSp>
        <p:nvCxnSpPr>
          <p:cNvPr id="71" name="直接箭头连接符 70"/>
          <p:cNvCxnSpPr/>
          <p:nvPr/>
        </p:nvCxnSpPr>
        <p:spPr>
          <a:xfrm flipV="1">
            <a:off x="7272496" y="2723956"/>
            <a:ext cx="553442" cy="0"/>
          </a:xfrm>
          <a:prstGeom prst="straightConnector1">
            <a:avLst/>
          </a:prstGeom>
          <a:ln w="28575">
            <a:solidFill>
              <a:srgbClr val="F298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104"/>
          <p:cNvGrpSpPr/>
          <p:nvPr/>
        </p:nvGrpSpPr>
        <p:grpSpPr>
          <a:xfrm>
            <a:off x="8994317" y="2581154"/>
            <a:ext cx="860910" cy="307468"/>
            <a:chOff x="7858148" y="1993496"/>
            <a:chExt cx="1000132" cy="357190"/>
          </a:xfrm>
        </p:grpSpPr>
        <p:sp>
          <p:nvSpPr>
            <p:cNvPr id="72" name="矩形 71"/>
            <p:cNvSpPr/>
            <p:nvPr/>
          </p:nvSpPr>
          <p:spPr>
            <a:xfrm>
              <a:off x="7858148" y="1993496"/>
              <a:ext cx="500066" cy="357190"/>
            </a:xfrm>
            <a:prstGeom prst="rect">
              <a:avLst/>
            </a:prstGeom>
            <a:solidFill>
              <a:srgbClr val="F29803">
                <a:alpha val="20000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600" dirty="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rPr>
                <a:t>16</a:t>
              </a:r>
              <a:endParaRPr lang="zh-CN" altLang="en-US" sz="16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8358214" y="1993496"/>
              <a:ext cx="500066" cy="357190"/>
            </a:xfrm>
            <a:prstGeom prst="rect">
              <a:avLst/>
            </a:prstGeom>
            <a:solidFill>
              <a:srgbClr val="F29803">
                <a:alpha val="20000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600" dirty="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rPr>
                <a:t>∧</a:t>
              </a:r>
            </a:p>
          </p:txBody>
        </p:sp>
      </p:grpSp>
      <p:cxnSp>
        <p:nvCxnSpPr>
          <p:cNvPr id="74" name="直接箭头连接符 73"/>
          <p:cNvCxnSpPr>
            <a:endCxn id="72" idx="1"/>
          </p:cNvCxnSpPr>
          <p:nvPr/>
        </p:nvCxnSpPr>
        <p:spPr>
          <a:xfrm flipV="1">
            <a:off x="8440874" y="2734888"/>
            <a:ext cx="553442" cy="0"/>
          </a:xfrm>
          <a:prstGeom prst="straightConnector1">
            <a:avLst/>
          </a:prstGeom>
          <a:ln w="28575">
            <a:solidFill>
              <a:srgbClr val="F298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/>
          <p:cNvSpPr/>
          <p:nvPr/>
        </p:nvSpPr>
        <p:spPr>
          <a:xfrm>
            <a:off x="7825939" y="5890877"/>
            <a:ext cx="430455" cy="307468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77</a:t>
            </a:r>
            <a:endParaRPr lang="zh-CN" altLang="en-US" sz="16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8256394" y="5890877"/>
            <a:ext cx="430455" cy="307468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sz="16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77" name="直接箭头连接符 76"/>
          <p:cNvCxnSpPr>
            <a:endCxn id="75" idx="1"/>
          </p:cNvCxnSpPr>
          <p:nvPr/>
        </p:nvCxnSpPr>
        <p:spPr>
          <a:xfrm flipV="1">
            <a:off x="7272496" y="6044611"/>
            <a:ext cx="553442" cy="0"/>
          </a:xfrm>
          <a:prstGeom prst="straightConnector1">
            <a:avLst/>
          </a:prstGeom>
          <a:ln w="28575">
            <a:solidFill>
              <a:srgbClr val="F298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/>
          <p:cNvSpPr/>
          <p:nvPr/>
        </p:nvSpPr>
        <p:spPr>
          <a:xfrm>
            <a:off x="8994318" y="5901809"/>
            <a:ext cx="430455" cy="307468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90</a:t>
            </a:r>
            <a:endParaRPr lang="zh-CN" altLang="en-US" sz="16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9424773" y="5901809"/>
            <a:ext cx="430455" cy="307468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∧</a:t>
            </a:r>
          </a:p>
        </p:txBody>
      </p:sp>
      <p:cxnSp>
        <p:nvCxnSpPr>
          <p:cNvPr id="80" name="直接箭头连接符 79"/>
          <p:cNvCxnSpPr>
            <a:endCxn id="78" idx="1"/>
          </p:cNvCxnSpPr>
          <p:nvPr/>
        </p:nvCxnSpPr>
        <p:spPr>
          <a:xfrm flipV="1">
            <a:off x="8440874" y="6055543"/>
            <a:ext cx="553442" cy="0"/>
          </a:xfrm>
          <a:prstGeom prst="straightConnector1">
            <a:avLst/>
          </a:prstGeom>
          <a:ln w="28575">
            <a:solidFill>
              <a:srgbClr val="F298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矩形 80"/>
          <p:cNvSpPr/>
          <p:nvPr/>
        </p:nvSpPr>
        <p:spPr>
          <a:xfrm>
            <a:off x="7825939" y="2950116"/>
            <a:ext cx="430455" cy="307468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43</a:t>
            </a:r>
            <a:endParaRPr lang="zh-CN" altLang="en-US" sz="16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8256394" y="2950116"/>
            <a:ext cx="430455" cy="307468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∧</a:t>
            </a:r>
          </a:p>
        </p:txBody>
      </p:sp>
      <p:cxnSp>
        <p:nvCxnSpPr>
          <p:cNvPr id="83" name="直接箭头连接符 82"/>
          <p:cNvCxnSpPr>
            <a:endCxn id="81" idx="1"/>
          </p:cNvCxnSpPr>
          <p:nvPr/>
        </p:nvCxnSpPr>
        <p:spPr>
          <a:xfrm flipV="1">
            <a:off x="7272496" y="3103850"/>
            <a:ext cx="553442" cy="0"/>
          </a:xfrm>
          <a:prstGeom prst="straightConnector1">
            <a:avLst/>
          </a:prstGeom>
          <a:ln w="28575">
            <a:solidFill>
              <a:srgbClr val="F298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>
            <a:off x="7825939" y="3325911"/>
            <a:ext cx="430455" cy="307468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31</a:t>
            </a:r>
            <a:endParaRPr lang="zh-CN" altLang="en-US" sz="16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8256394" y="3325911"/>
            <a:ext cx="430455" cy="307468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∧</a:t>
            </a:r>
          </a:p>
        </p:txBody>
      </p:sp>
      <p:cxnSp>
        <p:nvCxnSpPr>
          <p:cNvPr id="86" name="直接箭头连接符 85"/>
          <p:cNvCxnSpPr>
            <a:endCxn id="84" idx="1"/>
          </p:cNvCxnSpPr>
          <p:nvPr/>
        </p:nvCxnSpPr>
        <p:spPr>
          <a:xfrm flipV="1">
            <a:off x="7272496" y="3479645"/>
            <a:ext cx="553442" cy="0"/>
          </a:xfrm>
          <a:prstGeom prst="straightConnector1">
            <a:avLst/>
          </a:prstGeom>
          <a:ln w="28575">
            <a:solidFill>
              <a:srgbClr val="F298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 86"/>
          <p:cNvSpPr/>
          <p:nvPr/>
        </p:nvSpPr>
        <p:spPr>
          <a:xfrm>
            <a:off x="7825939" y="4057001"/>
            <a:ext cx="430455" cy="307468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46</a:t>
            </a:r>
            <a:endParaRPr lang="zh-CN" altLang="en-US" sz="16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8256394" y="4057001"/>
            <a:ext cx="430455" cy="307468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∧</a:t>
            </a:r>
          </a:p>
        </p:txBody>
      </p:sp>
      <p:cxnSp>
        <p:nvCxnSpPr>
          <p:cNvPr id="89" name="直接箭头连接符 88"/>
          <p:cNvCxnSpPr>
            <a:endCxn id="87" idx="1"/>
          </p:cNvCxnSpPr>
          <p:nvPr/>
        </p:nvCxnSpPr>
        <p:spPr>
          <a:xfrm flipV="1">
            <a:off x="7272496" y="4210735"/>
            <a:ext cx="553442" cy="0"/>
          </a:xfrm>
          <a:prstGeom prst="straightConnector1">
            <a:avLst/>
          </a:prstGeom>
          <a:ln w="28575">
            <a:solidFill>
              <a:srgbClr val="F298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 89"/>
          <p:cNvSpPr/>
          <p:nvPr/>
        </p:nvSpPr>
        <p:spPr>
          <a:xfrm>
            <a:off x="7825939" y="4425962"/>
            <a:ext cx="430455" cy="307468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60</a:t>
            </a:r>
            <a:endParaRPr lang="zh-CN" altLang="en-US" sz="16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8256394" y="4425962"/>
            <a:ext cx="430455" cy="307468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∧</a:t>
            </a:r>
          </a:p>
        </p:txBody>
      </p:sp>
      <p:cxnSp>
        <p:nvCxnSpPr>
          <p:cNvPr id="92" name="直接箭头连接符 91"/>
          <p:cNvCxnSpPr>
            <a:endCxn id="90" idx="1"/>
          </p:cNvCxnSpPr>
          <p:nvPr/>
        </p:nvCxnSpPr>
        <p:spPr>
          <a:xfrm flipV="1">
            <a:off x="7272496" y="4579696"/>
            <a:ext cx="553442" cy="0"/>
          </a:xfrm>
          <a:prstGeom prst="straightConnector1">
            <a:avLst/>
          </a:prstGeom>
          <a:ln w="28575">
            <a:solidFill>
              <a:srgbClr val="F298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矩形 92"/>
          <p:cNvSpPr/>
          <p:nvPr/>
        </p:nvSpPr>
        <p:spPr>
          <a:xfrm>
            <a:off x="7825939" y="4794924"/>
            <a:ext cx="430455" cy="307468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74</a:t>
            </a:r>
            <a:endParaRPr lang="zh-CN" altLang="en-US" sz="16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8256394" y="4794924"/>
            <a:ext cx="430455" cy="307468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∧</a:t>
            </a:r>
          </a:p>
        </p:txBody>
      </p:sp>
      <p:cxnSp>
        <p:nvCxnSpPr>
          <p:cNvPr id="95" name="直接箭头连接符 94"/>
          <p:cNvCxnSpPr>
            <a:endCxn id="93" idx="1"/>
          </p:cNvCxnSpPr>
          <p:nvPr/>
        </p:nvCxnSpPr>
        <p:spPr>
          <a:xfrm flipV="1">
            <a:off x="7272496" y="4948658"/>
            <a:ext cx="553442" cy="0"/>
          </a:xfrm>
          <a:prstGeom prst="straightConnector1">
            <a:avLst/>
          </a:prstGeom>
          <a:ln w="28575">
            <a:solidFill>
              <a:srgbClr val="F298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/>
          <p:cNvSpPr/>
          <p:nvPr/>
        </p:nvSpPr>
        <p:spPr>
          <a:xfrm>
            <a:off x="7825939" y="5163886"/>
            <a:ext cx="430455" cy="307468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88</a:t>
            </a:r>
            <a:endParaRPr lang="zh-CN" altLang="en-US" sz="1600" dirty="0">
              <a:solidFill>
                <a:srgbClr val="52525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8256394" y="5163886"/>
            <a:ext cx="430455" cy="307468"/>
          </a:xfrm>
          <a:prstGeom prst="rect">
            <a:avLst/>
          </a:prstGeom>
          <a:solidFill>
            <a:srgbClr val="F29803">
              <a:alpha val="20000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rPr>
              <a:t>∧</a:t>
            </a:r>
          </a:p>
        </p:txBody>
      </p:sp>
      <p:cxnSp>
        <p:nvCxnSpPr>
          <p:cNvPr id="98" name="直接箭头连接符 97"/>
          <p:cNvCxnSpPr>
            <a:endCxn id="96" idx="1"/>
          </p:cNvCxnSpPr>
          <p:nvPr/>
        </p:nvCxnSpPr>
        <p:spPr>
          <a:xfrm flipV="1">
            <a:off x="7272496" y="5317620"/>
            <a:ext cx="553442" cy="0"/>
          </a:xfrm>
          <a:prstGeom prst="straightConnector1">
            <a:avLst/>
          </a:prstGeom>
          <a:ln w="28575">
            <a:solidFill>
              <a:srgbClr val="F298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103">
            <a:extLst>
              <a:ext uri="{FF2B5EF4-FFF2-40B4-BE49-F238E27FC236}">
                <a16:creationId xmlns:a16="http://schemas.microsoft.com/office/drawing/2014/main" id="{C4500102-9D98-3C79-EC15-480C85D5593A}"/>
              </a:ext>
            </a:extLst>
          </p:cNvPr>
          <p:cNvSpPr txBox="1"/>
          <p:nvPr/>
        </p:nvSpPr>
        <p:spPr>
          <a:xfrm>
            <a:off x="1055440" y="158067"/>
            <a:ext cx="2395207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dirty="0"/>
              <a:t>成功查找的情况</a:t>
            </a:r>
          </a:p>
        </p:txBody>
      </p:sp>
      <p:grpSp>
        <p:nvGrpSpPr>
          <p:cNvPr id="108" name="组合 109">
            <a:extLst>
              <a:ext uri="{FF2B5EF4-FFF2-40B4-BE49-F238E27FC236}">
                <a16:creationId xmlns:a16="http://schemas.microsoft.com/office/drawing/2014/main" id="{E53EB7F5-16D4-A7B1-C1B1-41C4ED02CD80}"/>
              </a:ext>
            </a:extLst>
          </p:cNvPr>
          <p:cNvGrpSpPr/>
          <p:nvPr/>
        </p:nvGrpSpPr>
        <p:grpSpPr>
          <a:xfrm>
            <a:off x="7764445" y="5429534"/>
            <a:ext cx="500066" cy="480621"/>
            <a:chOff x="6357950" y="5357826"/>
            <a:chExt cx="500066" cy="480621"/>
          </a:xfrm>
        </p:grpSpPr>
        <p:sp>
          <p:nvSpPr>
            <p:cNvPr id="110" name="TextBox 98">
              <a:extLst>
                <a:ext uri="{FF2B5EF4-FFF2-40B4-BE49-F238E27FC236}">
                  <a16:creationId xmlns:a16="http://schemas.microsoft.com/office/drawing/2014/main" id="{C3740D47-03D7-66D7-DA88-DB882ACDA54D}"/>
                </a:ext>
              </a:extLst>
            </p:cNvPr>
            <p:cNvSpPr txBox="1"/>
            <p:nvPr/>
          </p:nvSpPr>
          <p:spPr>
            <a:xfrm>
              <a:off x="6357950" y="5357826"/>
              <a:ext cx="5000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i="1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p</a:t>
              </a:r>
              <a:endParaRPr lang="zh-CN" altLang="en-US" sz="180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cxnSp>
          <p:nvCxnSpPr>
            <p:cNvPr id="111" name="直接箭头连接符 110">
              <a:extLst>
                <a:ext uri="{FF2B5EF4-FFF2-40B4-BE49-F238E27FC236}">
                  <a16:creationId xmlns:a16="http://schemas.microsoft.com/office/drawing/2014/main" id="{21C3AF85-01E7-99C4-34E8-42726A145D0E}"/>
                </a:ext>
              </a:extLst>
            </p:cNvPr>
            <p:cNvCxnSpPr/>
            <p:nvPr/>
          </p:nvCxnSpPr>
          <p:spPr>
            <a:xfrm rot="16200000" flipH="1">
              <a:off x="6589140" y="5712447"/>
              <a:ext cx="252000" cy="0"/>
            </a:xfrm>
            <a:prstGeom prst="straightConnector1">
              <a:avLst/>
            </a:prstGeom>
            <a:ln>
              <a:solidFill>
                <a:srgbClr val="F29803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52 -0.00116 L 0.12882 -0.0011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106" grpId="0"/>
      <p:bldP spid="10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B4F656C-66B2-9332-E12D-A0F4C07DD0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636" t="13319" r="8629" b="14589"/>
          <a:stretch/>
        </p:blipFill>
        <p:spPr>
          <a:xfrm flipH="1">
            <a:off x="6953256" y="2387845"/>
            <a:ext cx="4485721" cy="3956448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B0F59FBB-34F9-4384-8EC6-F33588E37130}"/>
              </a:ext>
            </a:extLst>
          </p:cNvPr>
          <p:cNvGrpSpPr/>
          <p:nvPr/>
        </p:nvGrpSpPr>
        <p:grpSpPr>
          <a:xfrm>
            <a:off x="2381224" y="963424"/>
            <a:ext cx="3786214" cy="5578908"/>
            <a:chOff x="928662" y="636174"/>
            <a:chExt cx="3786214" cy="5578908"/>
          </a:xfrm>
        </p:grpSpPr>
        <p:sp>
          <p:nvSpPr>
            <p:cNvPr id="40" name="矩形 39"/>
            <p:cNvSpPr/>
            <p:nvPr/>
          </p:nvSpPr>
          <p:spPr>
            <a:xfrm>
              <a:off x="1428728" y="636174"/>
              <a:ext cx="500066" cy="43200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∧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28662" y="707612"/>
              <a:ext cx="42862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dirty="0">
                  <a:solidFill>
                    <a:srgbClr val="F29803"/>
                  </a:solidFill>
                  <a:latin typeface="Consolas" pitchFamily="49" charset="0"/>
                  <a:cs typeface="Consolas" pitchFamily="49" charset="0"/>
                </a:rPr>
                <a:t>0</a:t>
              </a:r>
              <a:endParaRPr lang="zh-CN" altLang="en-US" sz="1800" dirty="0">
                <a:solidFill>
                  <a:srgbClr val="F29803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2357422" y="1518830"/>
              <a:ext cx="500066" cy="35719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54</a:t>
              </a:r>
              <a:endPara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857488" y="1518830"/>
              <a:ext cx="500066" cy="35719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∧</a:t>
              </a:r>
            </a:p>
          </p:txBody>
        </p:sp>
        <p:sp>
          <p:nvSpPr>
            <p:cNvPr id="44" name="矩形 43"/>
            <p:cNvSpPr/>
            <p:nvPr/>
          </p:nvSpPr>
          <p:spPr>
            <a:xfrm>
              <a:off x="1428728" y="1064802"/>
              <a:ext cx="500066" cy="43200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∧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28662" y="1136240"/>
              <a:ext cx="42862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dirty="0">
                  <a:solidFill>
                    <a:srgbClr val="F29803"/>
                  </a:solidFill>
                  <a:latin typeface="Consolas" pitchFamily="49" charset="0"/>
                  <a:cs typeface="Consolas" pitchFamily="49" charset="0"/>
                </a:rPr>
                <a:t>1</a:t>
              </a:r>
              <a:endParaRPr lang="zh-CN" altLang="en-US" sz="1800" dirty="0">
                <a:solidFill>
                  <a:srgbClr val="F29803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1428728" y="1493430"/>
              <a:ext cx="500066" cy="43200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28662" y="1564868"/>
              <a:ext cx="42862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dirty="0">
                  <a:solidFill>
                    <a:srgbClr val="F29803"/>
                  </a:solidFill>
                  <a:latin typeface="Consolas" pitchFamily="49" charset="0"/>
                  <a:cs typeface="Consolas" pitchFamily="49" charset="0"/>
                </a:rPr>
                <a:t>2</a:t>
              </a:r>
              <a:endParaRPr lang="zh-CN" altLang="en-US" sz="1800" dirty="0">
                <a:solidFill>
                  <a:srgbClr val="F29803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1428728" y="1922058"/>
              <a:ext cx="500066" cy="43200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928662" y="1993496"/>
              <a:ext cx="42862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dirty="0">
                  <a:solidFill>
                    <a:srgbClr val="F29803"/>
                  </a:solidFill>
                  <a:latin typeface="Consolas" pitchFamily="49" charset="0"/>
                  <a:cs typeface="Consolas" pitchFamily="49" charset="0"/>
                </a:rPr>
                <a:t>3</a:t>
              </a:r>
              <a:endParaRPr lang="zh-CN" altLang="en-US" sz="1800" dirty="0">
                <a:solidFill>
                  <a:srgbClr val="F29803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428728" y="2350686"/>
              <a:ext cx="500066" cy="43200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28662" y="2422124"/>
              <a:ext cx="42862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dirty="0">
                  <a:solidFill>
                    <a:srgbClr val="F29803"/>
                  </a:solidFill>
                  <a:latin typeface="Consolas" pitchFamily="49" charset="0"/>
                  <a:cs typeface="Consolas" pitchFamily="49" charset="0"/>
                </a:rPr>
                <a:t>4</a:t>
              </a:r>
              <a:endParaRPr lang="zh-CN" altLang="en-US" sz="1800" dirty="0">
                <a:solidFill>
                  <a:srgbClr val="F29803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1428728" y="2779314"/>
              <a:ext cx="500066" cy="43200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28662" y="2850752"/>
              <a:ext cx="42862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dirty="0">
                  <a:solidFill>
                    <a:srgbClr val="F29803"/>
                  </a:solidFill>
                  <a:latin typeface="Consolas" pitchFamily="49" charset="0"/>
                  <a:cs typeface="Consolas" pitchFamily="49" charset="0"/>
                </a:rPr>
                <a:t>5</a:t>
              </a:r>
              <a:endParaRPr lang="zh-CN" altLang="en-US" sz="1800" dirty="0">
                <a:solidFill>
                  <a:srgbClr val="F29803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1428728" y="3207942"/>
              <a:ext cx="500066" cy="43200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∧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928662" y="3279380"/>
              <a:ext cx="42862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dirty="0">
                  <a:solidFill>
                    <a:srgbClr val="F29803"/>
                  </a:solidFill>
                  <a:latin typeface="Consolas" pitchFamily="49" charset="0"/>
                  <a:cs typeface="Consolas" pitchFamily="49" charset="0"/>
                </a:rPr>
                <a:t>6</a:t>
              </a:r>
              <a:endParaRPr lang="zh-CN" altLang="en-US" sz="1800" dirty="0">
                <a:solidFill>
                  <a:srgbClr val="F29803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1428728" y="3636570"/>
              <a:ext cx="500066" cy="43200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928662" y="3708008"/>
              <a:ext cx="42862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dirty="0">
                  <a:solidFill>
                    <a:srgbClr val="F29803"/>
                  </a:solidFill>
                  <a:latin typeface="Consolas" pitchFamily="49" charset="0"/>
                  <a:cs typeface="Consolas" pitchFamily="49" charset="0"/>
                </a:rPr>
                <a:t>7</a:t>
              </a:r>
              <a:endParaRPr lang="zh-CN" altLang="en-US" sz="1800" dirty="0">
                <a:solidFill>
                  <a:srgbClr val="F29803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1428728" y="4068570"/>
              <a:ext cx="500066" cy="43200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928662" y="4140008"/>
              <a:ext cx="42862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dirty="0">
                  <a:solidFill>
                    <a:srgbClr val="F29803"/>
                  </a:solidFill>
                  <a:latin typeface="Consolas" pitchFamily="49" charset="0"/>
                  <a:cs typeface="Consolas" pitchFamily="49" charset="0"/>
                </a:rPr>
                <a:t>8</a:t>
              </a:r>
              <a:endParaRPr lang="zh-CN" altLang="en-US" sz="1800" dirty="0">
                <a:solidFill>
                  <a:srgbClr val="F29803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1428728" y="4497198"/>
              <a:ext cx="500066" cy="43200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928662" y="4568636"/>
              <a:ext cx="42862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dirty="0">
                  <a:solidFill>
                    <a:srgbClr val="F29803"/>
                  </a:solidFill>
                  <a:latin typeface="Consolas" pitchFamily="49" charset="0"/>
                  <a:cs typeface="Consolas" pitchFamily="49" charset="0"/>
                </a:rPr>
                <a:t>9</a:t>
              </a:r>
              <a:endParaRPr lang="zh-CN" altLang="en-US" sz="1800" dirty="0">
                <a:solidFill>
                  <a:srgbClr val="F29803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1428728" y="4925826"/>
              <a:ext cx="500066" cy="43200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28662" y="4997264"/>
              <a:ext cx="42862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dirty="0">
                  <a:solidFill>
                    <a:srgbClr val="F29803"/>
                  </a:solidFill>
                  <a:latin typeface="Consolas" pitchFamily="49" charset="0"/>
                  <a:cs typeface="Consolas" pitchFamily="49" charset="0"/>
                </a:rPr>
                <a:t>10</a:t>
              </a:r>
              <a:endParaRPr lang="zh-CN" altLang="en-US" sz="1800" dirty="0">
                <a:solidFill>
                  <a:srgbClr val="F29803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1428728" y="5354454"/>
              <a:ext cx="500066" cy="43200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∧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928662" y="5425892"/>
              <a:ext cx="42862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dirty="0">
                  <a:solidFill>
                    <a:srgbClr val="F29803"/>
                  </a:solidFill>
                  <a:latin typeface="Consolas" pitchFamily="49" charset="0"/>
                  <a:cs typeface="Consolas" pitchFamily="49" charset="0"/>
                </a:rPr>
                <a:t>11</a:t>
              </a:r>
              <a:endParaRPr lang="zh-CN" altLang="en-US" sz="1800" dirty="0">
                <a:solidFill>
                  <a:srgbClr val="F29803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1428728" y="5783082"/>
              <a:ext cx="500066" cy="43200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928662" y="5854520"/>
              <a:ext cx="42862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dirty="0">
                  <a:solidFill>
                    <a:srgbClr val="F29803"/>
                  </a:solidFill>
                  <a:latin typeface="Consolas" pitchFamily="49" charset="0"/>
                  <a:cs typeface="Consolas" pitchFamily="49" charset="0"/>
                </a:rPr>
                <a:t>12</a:t>
              </a:r>
              <a:endParaRPr lang="zh-CN" altLang="en-US" sz="1800" dirty="0">
                <a:solidFill>
                  <a:srgbClr val="F29803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68" name="直接箭头连接符 67"/>
            <p:cNvCxnSpPr>
              <a:endCxn id="42" idx="1"/>
            </p:cNvCxnSpPr>
            <p:nvPr/>
          </p:nvCxnSpPr>
          <p:spPr>
            <a:xfrm flipV="1">
              <a:off x="1714480" y="1697425"/>
              <a:ext cx="642942" cy="0"/>
            </a:xfrm>
            <a:prstGeom prst="straightConnector1">
              <a:avLst/>
            </a:prstGeom>
            <a:ln w="28575">
              <a:solidFill>
                <a:srgbClr val="F2980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组合 103"/>
            <p:cNvGrpSpPr/>
            <p:nvPr/>
          </p:nvGrpSpPr>
          <p:grpSpPr>
            <a:xfrm>
              <a:off x="2357422" y="1980796"/>
              <a:ext cx="1000132" cy="357190"/>
              <a:chOff x="6215074" y="1980796"/>
              <a:chExt cx="1000132" cy="357190"/>
            </a:xfrm>
          </p:grpSpPr>
          <p:sp>
            <p:nvSpPr>
              <p:cNvPr id="69" name="矩形 68"/>
              <p:cNvSpPr/>
              <p:nvPr/>
            </p:nvSpPr>
            <p:spPr>
              <a:xfrm>
                <a:off x="6215074" y="1980796"/>
                <a:ext cx="500066" cy="357190"/>
              </a:xfrm>
              <a:prstGeom prst="rect">
                <a:avLst/>
              </a:prstGeom>
              <a:solidFill>
                <a:srgbClr val="F29803">
                  <a:alpha val="14902"/>
                </a:srgbClr>
              </a:solidFill>
              <a:ln>
                <a:solidFill>
                  <a:srgbClr val="F29803"/>
                </a:solidFill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zh-CN" sz="1600" dirty="0">
                    <a:solidFill>
                      <a:srgbClr val="52525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</a:rPr>
                  <a:t>29</a:t>
                </a:r>
                <a:endParaRPr lang="zh-CN" altLang="en-US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endParaRPr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6715140" y="1980796"/>
                <a:ext cx="500066" cy="357190"/>
              </a:xfrm>
              <a:prstGeom prst="rect">
                <a:avLst/>
              </a:prstGeom>
              <a:solidFill>
                <a:srgbClr val="F29803">
                  <a:alpha val="14902"/>
                </a:srgbClr>
              </a:solidFill>
              <a:ln>
                <a:solidFill>
                  <a:srgbClr val="F29803"/>
                </a:solidFill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zh-CN" altLang="en-US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endParaRPr>
              </a:p>
            </p:txBody>
          </p:sp>
        </p:grpSp>
        <p:cxnSp>
          <p:nvCxnSpPr>
            <p:cNvPr id="71" name="直接箭头连接符 70"/>
            <p:cNvCxnSpPr/>
            <p:nvPr/>
          </p:nvCxnSpPr>
          <p:spPr>
            <a:xfrm flipV="1">
              <a:off x="1714480" y="2159391"/>
              <a:ext cx="642942" cy="0"/>
            </a:xfrm>
            <a:prstGeom prst="straightConnector1">
              <a:avLst/>
            </a:prstGeom>
            <a:ln w="28575">
              <a:solidFill>
                <a:srgbClr val="F2980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组合 104"/>
            <p:cNvGrpSpPr/>
            <p:nvPr/>
          </p:nvGrpSpPr>
          <p:grpSpPr>
            <a:xfrm>
              <a:off x="3714744" y="1993496"/>
              <a:ext cx="1000132" cy="357190"/>
              <a:chOff x="7858148" y="1993496"/>
              <a:chExt cx="1000132" cy="357190"/>
            </a:xfrm>
          </p:grpSpPr>
          <p:sp>
            <p:nvSpPr>
              <p:cNvPr id="72" name="矩形 71"/>
              <p:cNvSpPr/>
              <p:nvPr/>
            </p:nvSpPr>
            <p:spPr>
              <a:xfrm>
                <a:off x="7858148" y="1993496"/>
                <a:ext cx="500066" cy="357190"/>
              </a:xfrm>
              <a:prstGeom prst="rect">
                <a:avLst/>
              </a:prstGeom>
              <a:solidFill>
                <a:srgbClr val="F29803">
                  <a:alpha val="14902"/>
                </a:srgbClr>
              </a:solidFill>
              <a:ln>
                <a:solidFill>
                  <a:srgbClr val="F29803"/>
                </a:solidFill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zh-CN" sz="1600" dirty="0">
                    <a:solidFill>
                      <a:srgbClr val="52525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</a:rPr>
                  <a:t>16</a:t>
                </a:r>
                <a:endParaRPr lang="zh-CN" altLang="en-US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endParaRPr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8358214" y="1993496"/>
                <a:ext cx="500066" cy="357190"/>
              </a:xfrm>
              <a:prstGeom prst="rect">
                <a:avLst/>
              </a:prstGeom>
              <a:solidFill>
                <a:srgbClr val="F29803">
                  <a:alpha val="14902"/>
                </a:srgbClr>
              </a:solidFill>
              <a:ln>
                <a:solidFill>
                  <a:srgbClr val="F29803"/>
                </a:solidFill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zh-CN" altLang="en-US" sz="1600" dirty="0">
                    <a:solidFill>
                      <a:srgbClr val="52525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</a:rPr>
                  <a:t>∧</a:t>
                </a:r>
              </a:p>
            </p:txBody>
          </p:sp>
        </p:grpSp>
        <p:cxnSp>
          <p:nvCxnSpPr>
            <p:cNvPr id="74" name="直接箭头连接符 73"/>
            <p:cNvCxnSpPr/>
            <p:nvPr/>
          </p:nvCxnSpPr>
          <p:spPr>
            <a:xfrm flipV="1">
              <a:off x="3071802" y="2172091"/>
              <a:ext cx="642942" cy="0"/>
            </a:xfrm>
            <a:prstGeom prst="straightConnector1">
              <a:avLst/>
            </a:prstGeom>
            <a:ln w="28575">
              <a:solidFill>
                <a:srgbClr val="F2980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矩形 74"/>
            <p:cNvSpPr/>
            <p:nvPr/>
          </p:nvSpPr>
          <p:spPr>
            <a:xfrm>
              <a:off x="2357422" y="5838448"/>
              <a:ext cx="500066" cy="35719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77</a:t>
              </a:r>
              <a:endPara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2857488" y="5838448"/>
              <a:ext cx="500066" cy="35719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cxnSp>
          <p:nvCxnSpPr>
            <p:cNvPr id="77" name="直接箭头连接符 76"/>
            <p:cNvCxnSpPr>
              <a:endCxn id="75" idx="1"/>
            </p:cNvCxnSpPr>
            <p:nvPr/>
          </p:nvCxnSpPr>
          <p:spPr>
            <a:xfrm flipV="1">
              <a:off x="1714480" y="6017043"/>
              <a:ext cx="642942" cy="0"/>
            </a:xfrm>
            <a:prstGeom prst="straightConnector1">
              <a:avLst/>
            </a:prstGeom>
            <a:ln w="28575">
              <a:solidFill>
                <a:srgbClr val="F2980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矩形 77"/>
            <p:cNvSpPr/>
            <p:nvPr/>
          </p:nvSpPr>
          <p:spPr>
            <a:xfrm>
              <a:off x="3714744" y="5851148"/>
              <a:ext cx="500066" cy="35719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90</a:t>
              </a:r>
              <a:endPara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4214810" y="5851148"/>
              <a:ext cx="500066" cy="35719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∧</a:t>
              </a:r>
            </a:p>
          </p:txBody>
        </p:sp>
        <p:cxnSp>
          <p:nvCxnSpPr>
            <p:cNvPr id="80" name="直接箭头连接符 79"/>
            <p:cNvCxnSpPr>
              <a:endCxn id="78" idx="1"/>
            </p:cNvCxnSpPr>
            <p:nvPr/>
          </p:nvCxnSpPr>
          <p:spPr>
            <a:xfrm flipV="1">
              <a:off x="3071802" y="6029743"/>
              <a:ext cx="642942" cy="0"/>
            </a:xfrm>
            <a:prstGeom prst="straightConnector1">
              <a:avLst/>
            </a:prstGeom>
            <a:ln w="28575">
              <a:solidFill>
                <a:srgbClr val="F2980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矩形 80"/>
            <p:cNvSpPr/>
            <p:nvPr/>
          </p:nvSpPr>
          <p:spPr>
            <a:xfrm>
              <a:off x="2357422" y="2422124"/>
              <a:ext cx="500066" cy="35719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43</a:t>
              </a:r>
              <a:endPara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2857488" y="2422124"/>
              <a:ext cx="500066" cy="35719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∧</a:t>
              </a:r>
            </a:p>
          </p:txBody>
        </p:sp>
        <p:cxnSp>
          <p:nvCxnSpPr>
            <p:cNvPr id="83" name="直接箭头连接符 82"/>
            <p:cNvCxnSpPr>
              <a:endCxn id="81" idx="1"/>
            </p:cNvCxnSpPr>
            <p:nvPr/>
          </p:nvCxnSpPr>
          <p:spPr>
            <a:xfrm flipV="1">
              <a:off x="1714480" y="2600719"/>
              <a:ext cx="642942" cy="0"/>
            </a:xfrm>
            <a:prstGeom prst="straightConnector1">
              <a:avLst/>
            </a:prstGeom>
            <a:ln w="28575">
              <a:solidFill>
                <a:srgbClr val="F2980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矩形 83"/>
            <p:cNvSpPr/>
            <p:nvPr/>
          </p:nvSpPr>
          <p:spPr>
            <a:xfrm>
              <a:off x="2357422" y="2858690"/>
              <a:ext cx="500066" cy="35719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31</a:t>
              </a:r>
              <a:endPara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2857488" y="2858690"/>
              <a:ext cx="500066" cy="35719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∧</a:t>
              </a:r>
            </a:p>
          </p:txBody>
        </p:sp>
        <p:cxnSp>
          <p:nvCxnSpPr>
            <p:cNvPr id="86" name="直接箭头连接符 85"/>
            <p:cNvCxnSpPr>
              <a:endCxn id="84" idx="1"/>
            </p:cNvCxnSpPr>
            <p:nvPr/>
          </p:nvCxnSpPr>
          <p:spPr>
            <a:xfrm flipV="1">
              <a:off x="1714480" y="3037285"/>
              <a:ext cx="642942" cy="0"/>
            </a:xfrm>
            <a:prstGeom prst="straightConnector1">
              <a:avLst/>
            </a:prstGeom>
            <a:ln w="28575">
              <a:solidFill>
                <a:srgbClr val="F2980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矩形 86"/>
            <p:cNvSpPr/>
            <p:nvPr/>
          </p:nvSpPr>
          <p:spPr>
            <a:xfrm>
              <a:off x="2357422" y="3708008"/>
              <a:ext cx="500066" cy="35719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46</a:t>
              </a:r>
              <a:endPara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>
              <a:off x="2857488" y="3708008"/>
              <a:ext cx="500066" cy="35719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∧</a:t>
              </a:r>
            </a:p>
          </p:txBody>
        </p:sp>
        <p:cxnSp>
          <p:nvCxnSpPr>
            <p:cNvPr id="89" name="直接箭头连接符 88"/>
            <p:cNvCxnSpPr>
              <a:endCxn id="87" idx="1"/>
            </p:cNvCxnSpPr>
            <p:nvPr/>
          </p:nvCxnSpPr>
          <p:spPr>
            <a:xfrm flipV="1">
              <a:off x="1714480" y="3886603"/>
              <a:ext cx="642942" cy="0"/>
            </a:xfrm>
            <a:prstGeom prst="straightConnector1">
              <a:avLst/>
            </a:prstGeom>
            <a:ln w="28575">
              <a:solidFill>
                <a:srgbClr val="F2980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矩形 89"/>
            <p:cNvSpPr/>
            <p:nvPr/>
          </p:nvSpPr>
          <p:spPr>
            <a:xfrm>
              <a:off x="2357422" y="4136636"/>
              <a:ext cx="500066" cy="35719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60</a:t>
              </a:r>
              <a:endPara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91" name="矩形 90"/>
            <p:cNvSpPr/>
            <p:nvPr/>
          </p:nvSpPr>
          <p:spPr>
            <a:xfrm>
              <a:off x="2857488" y="4136636"/>
              <a:ext cx="500066" cy="35719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∧</a:t>
              </a:r>
            </a:p>
          </p:txBody>
        </p:sp>
        <p:cxnSp>
          <p:nvCxnSpPr>
            <p:cNvPr id="92" name="直接箭头连接符 91"/>
            <p:cNvCxnSpPr>
              <a:endCxn id="90" idx="1"/>
            </p:cNvCxnSpPr>
            <p:nvPr/>
          </p:nvCxnSpPr>
          <p:spPr>
            <a:xfrm flipV="1">
              <a:off x="1714480" y="4315231"/>
              <a:ext cx="642942" cy="0"/>
            </a:xfrm>
            <a:prstGeom prst="straightConnector1">
              <a:avLst/>
            </a:prstGeom>
            <a:ln w="28575">
              <a:solidFill>
                <a:srgbClr val="F2980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矩形 92"/>
            <p:cNvSpPr/>
            <p:nvPr/>
          </p:nvSpPr>
          <p:spPr>
            <a:xfrm>
              <a:off x="2357422" y="4565264"/>
              <a:ext cx="500066" cy="35719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74</a:t>
              </a:r>
              <a:endPara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2857488" y="4565264"/>
              <a:ext cx="500066" cy="35719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∧</a:t>
              </a:r>
            </a:p>
          </p:txBody>
        </p:sp>
        <p:cxnSp>
          <p:nvCxnSpPr>
            <p:cNvPr id="95" name="直接箭头连接符 94"/>
            <p:cNvCxnSpPr>
              <a:endCxn id="93" idx="1"/>
            </p:cNvCxnSpPr>
            <p:nvPr/>
          </p:nvCxnSpPr>
          <p:spPr>
            <a:xfrm flipV="1">
              <a:off x="1714480" y="4743859"/>
              <a:ext cx="642942" cy="0"/>
            </a:xfrm>
            <a:prstGeom prst="straightConnector1">
              <a:avLst/>
            </a:prstGeom>
            <a:ln w="28575">
              <a:solidFill>
                <a:srgbClr val="F2980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矩形 95"/>
            <p:cNvSpPr/>
            <p:nvPr/>
          </p:nvSpPr>
          <p:spPr>
            <a:xfrm>
              <a:off x="2357422" y="4993892"/>
              <a:ext cx="500066" cy="35719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88</a:t>
              </a:r>
              <a:endPara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2857488" y="4993892"/>
              <a:ext cx="500066" cy="35719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∧</a:t>
              </a:r>
            </a:p>
          </p:txBody>
        </p:sp>
        <p:cxnSp>
          <p:nvCxnSpPr>
            <p:cNvPr id="98" name="直接箭头连接符 97"/>
            <p:cNvCxnSpPr>
              <a:endCxn id="96" idx="1"/>
            </p:cNvCxnSpPr>
            <p:nvPr/>
          </p:nvCxnSpPr>
          <p:spPr>
            <a:xfrm flipV="1">
              <a:off x="1714480" y="5172487"/>
              <a:ext cx="642942" cy="0"/>
            </a:xfrm>
            <a:prstGeom prst="straightConnector1">
              <a:avLst/>
            </a:prstGeom>
            <a:ln w="28575">
              <a:solidFill>
                <a:srgbClr val="F2980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110"/>
          <p:cNvGrpSpPr/>
          <p:nvPr/>
        </p:nvGrpSpPr>
        <p:grpSpPr>
          <a:xfrm>
            <a:off x="4308462" y="1184482"/>
            <a:ext cx="5430877" cy="5572958"/>
            <a:chOff x="2855899" y="857232"/>
            <a:chExt cx="5430877" cy="5572958"/>
          </a:xfrm>
        </p:grpSpPr>
        <p:cxnSp>
          <p:nvCxnSpPr>
            <p:cNvPr id="102" name="直接箭头连接符 101"/>
            <p:cNvCxnSpPr/>
            <p:nvPr/>
          </p:nvCxnSpPr>
          <p:spPr>
            <a:xfrm rot="5400000">
              <a:off x="213487" y="3786190"/>
              <a:ext cx="5286412" cy="1588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/>
          </p:nvSpPr>
          <p:spPr>
            <a:xfrm>
              <a:off x="3643306" y="857232"/>
              <a:ext cx="4643470" cy="7923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600" b="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成功找到第</a:t>
              </a:r>
              <a:r>
                <a:rPr lang="en-US" altLang="zh-CN" sz="1600" b="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1</a:t>
              </a:r>
              <a:r>
                <a:rPr lang="zh-CN" altLang="en-US" sz="1600" b="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层的结点，均需要</a:t>
              </a:r>
              <a:r>
                <a:rPr lang="en-US" altLang="zh-CN" sz="1600" b="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1</a:t>
              </a:r>
              <a:r>
                <a:rPr lang="zh-CN" altLang="en-US" sz="1600" b="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次关键字比较，共</a:t>
              </a:r>
              <a:r>
                <a:rPr lang="en-US" altLang="zh-CN" sz="1600" b="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9</a:t>
              </a:r>
              <a:r>
                <a:rPr lang="zh-CN" altLang="en-US" sz="1600" b="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个结点</a:t>
              </a:r>
            </a:p>
          </p:txBody>
        </p:sp>
        <p:cxnSp>
          <p:nvCxnSpPr>
            <p:cNvPr id="110" name="直接箭头连接符 109"/>
            <p:cNvCxnSpPr/>
            <p:nvPr/>
          </p:nvCxnSpPr>
          <p:spPr>
            <a:xfrm rot="10800000" flipV="1">
              <a:off x="2857488" y="1258328"/>
              <a:ext cx="785818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117"/>
          <p:cNvGrpSpPr/>
          <p:nvPr/>
        </p:nvGrpSpPr>
        <p:grpSpPr>
          <a:xfrm>
            <a:off x="5667372" y="1826630"/>
            <a:ext cx="4714908" cy="4966546"/>
            <a:chOff x="4214810" y="1499380"/>
            <a:chExt cx="4714908" cy="4966546"/>
          </a:xfrm>
        </p:grpSpPr>
        <p:cxnSp>
          <p:nvCxnSpPr>
            <p:cNvPr id="113" name="直接箭头连接符 112"/>
            <p:cNvCxnSpPr/>
            <p:nvPr/>
          </p:nvCxnSpPr>
          <p:spPr>
            <a:xfrm rot="5400000">
              <a:off x="1875604" y="4125132"/>
              <a:ext cx="4680000" cy="1588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/>
            <p:cNvSpPr txBox="1"/>
            <p:nvPr/>
          </p:nvSpPr>
          <p:spPr>
            <a:xfrm>
              <a:off x="5002217" y="1499380"/>
              <a:ext cx="3927501" cy="7923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600" b="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成功找到第</a:t>
              </a:r>
              <a:r>
                <a:rPr lang="en-US" altLang="zh-CN" sz="1600" b="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2</a:t>
              </a:r>
              <a:r>
                <a:rPr lang="zh-CN" altLang="en-US" sz="1600" b="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层的结点，均需要</a:t>
              </a:r>
              <a:r>
                <a:rPr lang="en-US" altLang="zh-CN" sz="1600" b="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2</a:t>
              </a:r>
              <a:r>
                <a:rPr lang="zh-CN" altLang="en-US" sz="1600" b="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次关键字比较，共</a:t>
              </a:r>
              <a:r>
                <a:rPr lang="en-US" altLang="zh-CN" sz="1600" b="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2</a:t>
              </a:r>
              <a:r>
                <a:rPr lang="zh-CN" altLang="en-US" sz="1600" b="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个结点</a:t>
              </a:r>
            </a:p>
          </p:txBody>
        </p:sp>
        <p:cxnSp>
          <p:nvCxnSpPr>
            <p:cNvPr id="115" name="直接箭头连接符 114"/>
            <p:cNvCxnSpPr/>
            <p:nvPr/>
          </p:nvCxnSpPr>
          <p:spPr>
            <a:xfrm rot="10800000" flipV="1">
              <a:off x="4216399" y="1900476"/>
              <a:ext cx="785818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116"/>
          <p:cNvGrpSpPr/>
          <p:nvPr/>
        </p:nvGrpSpPr>
        <p:grpSpPr>
          <a:xfrm>
            <a:off x="7252539" y="4383161"/>
            <a:ext cx="4214842" cy="1305374"/>
            <a:chOff x="4500562" y="3500438"/>
            <a:chExt cx="4449000" cy="1543259"/>
          </a:xfrm>
        </p:grpSpPr>
        <p:sp>
          <p:nvSpPr>
            <p:cNvPr id="99" name="TextBox 98"/>
            <p:cNvSpPr txBox="1"/>
            <p:nvPr/>
          </p:nvSpPr>
          <p:spPr>
            <a:xfrm>
              <a:off x="4500562" y="4286256"/>
              <a:ext cx="1281915" cy="400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600" dirty="0" err="1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ASL</a:t>
              </a:r>
              <a:r>
                <a:rPr lang="zh-CN" altLang="en-US" sz="1600" baseline="-250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成功</a:t>
              </a:r>
              <a:r>
                <a:rPr lang="en-US" altLang="zh-CN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=</a:t>
              </a:r>
              <a:endPara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7500958" y="4319293"/>
              <a:ext cx="1448604" cy="400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=1.182</a:t>
              </a:r>
              <a:endPara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5857884" y="4071942"/>
              <a:ext cx="1857388" cy="400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1×9+2×2</a:t>
              </a:r>
              <a:endPara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cxnSp>
          <p:nvCxnSpPr>
            <p:cNvPr id="108" name="直接连接符 107"/>
            <p:cNvCxnSpPr/>
            <p:nvPr/>
          </p:nvCxnSpPr>
          <p:spPr>
            <a:xfrm flipV="1">
              <a:off x="5793307" y="4555489"/>
              <a:ext cx="1500198" cy="16519"/>
            </a:xfrm>
            <a:prstGeom prst="line">
              <a:avLst/>
            </a:prstGeom>
            <a:ln w="28575">
              <a:solidFill>
                <a:srgbClr val="F298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/>
            <p:cNvSpPr txBox="1"/>
            <p:nvPr/>
          </p:nvSpPr>
          <p:spPr>
            <a:xfrm>
              <a:off x="6097341" y="4643447"/>
              <a:ext cx="714380" cy="400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11</a:t>
              </a:r>
              <a:endPara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116" name="下箭头 115"/>
            <p:cNvSpPr/>
            <p:nvPr/>
          </p:nvSpPr>
          <p:spPr>
            <a:xfrm>
              <a:off x="6429388" y="3500438"/>
              <a:ext cx="214314" cy="357190"/>
            </a:xfrm>
            <a:prstGeom prst="downArrow">
              <a:avLst/>
            </a:prstGeom>
            <a:solidFill>
              <a:srgbClr val="F29803"/>
            </a:solidFill>
            <a:ln>
              <a:noFill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101" name="文本框 100">
            <a:extLst>
              <a:ext uri="{FF2B5EF4-FFF2-40B4-BE49-F238E27FC236}">
                <a16:creationId xmlns:a16="http://schemas.microsoft.com/office/drawing/2014/main" id="{1AC72FF8-1097-5D1F-FD3D-32A222BCD899}"/>
              </a:ext>
            </a:extLst>
          </p:cNvPr>
          <p:cNvSpPr txBox="1"/>
          <p:nvPr/>
        </p:nvSpPr>
        <p:spPr>
          <a:xfrm>
            <a:off x="1055440" y="158067"/>
            <a:ext cx="4865434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dirty="0"/>
              <a:t>拉链法中成功</a:t>
            </a:r>
            <a:r>
              <a:rPr lang="zh-CN" altLang="en-US"/>
              <a:t>查找的</a:t>
            </a:r>
            <a:r>
              <a:rPr lang="en-US" altLang="zh-CN" dirty="0"/>
              <a:t>ASL</a:t>
            </a:r>
            <a:r>
              <a:rPr lang="zh-CN" altLang="en-US" dirty="0"/>
              <a:t>成功计算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图片 72">
            <a:extLst>
              <a:ext uri="{FF2B5EF4-FFF2-40B4-BE49-F238E27FC236}">
                <a16:creationId xmlns:a16="http://schemas.microsoft.com/office/drawing/2014/main" id="{A0417A7B-BC0B-E72D-8633-FBF314CED21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16" t="12747" r="10035" b="13748"/>
          <a:stretch/>
        </p:blipFill>
        <p:spPr>
          <a:xfrm>
            <a:off x="1158181" y="1226380"/>
            <a:ext cx="4721795" cy="4829248"/>
          </a:xfrm>
          <a:prstGeom prst="rect">
            <a:avLst/>
          </a:prstGeom>
        </p:spPr>
      </p:pic>
      <p:sp>
        <p:nvSpPr>
          <p:cNvPr id="101" name="Text Box 102"/>
          <p:cNvSpPr txBox="1">
            <a:spLocks noChangeArrowheads="1"/>
          </p:cNvSpPr>
          <p:nvPr/>
        </p:nvSpPr>
        <p:spPr bwMode="auto">
          <a:xfrm>
            <a:off x="1659913" y="5138428"/>
            <a:ext cx="3357586" cy="36933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16000" indent="-216000" algn="l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哈希表不成功查找完毕</a:t>
            </a:r>
          </a:p>
        </p:txBody>
      </p:sp>
      <p:sp>
        <p:nvSpPr>
          <p:cNvPr id="102" name="Text Box 103"/>
          <p:cNvSpPr txBox="1">
            <a:spLocks noChangeArrowheads="1"/>
          </p:cNvSpPr>
          <p:nvPr/>
        </p:nvSpPr>
        <p:spPr bwMode="auto">
          <a:xfrm>
            <a:off x="1677639" y="3152149"/>
            <a:ext cx="3714776" cy="36933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16000" indent="-216000" algn="l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查找关键字为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59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的记录：</a:t>
            </a:r>
          </a:p>
        </p:txBody>
      </p:sp>
      <p:sp>
        <p:nvSpPr>
          <p:cNvPr id="103" name="Text Box 104"/>
          <p:cNvSpPr txBox="1">
            <a:spLocks noChangeArrowheads="1"/>
          </p:cNvSpPr>
          <p:nvPr/>
        </p:nvSpPr>
        <p:spPr bwMode="auto">
          <a:xfrm>
            <a:off x="1677639" y="3585662"/>
            <a:ext cx="4286280" cy="11172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16000" indent="-216000" algn="l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zh-CN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h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(59)=59%13=7</a:t>
            </a:r>
          </a:p>
          <a:p>
            <a:pPr marL="216000" indent="-216000" algn="l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zh-CN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p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指向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ha[7]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的第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个结点，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46≠59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；</a:t>
            </a:r>
            <a:endParaRPr lang="en-US" altLang="zh-CN" sz="1800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marL="216000" indent="-216000" algn="l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zh-CN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p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=NULL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。失败！</a:t>
            </a:r>
            <a:endParaRPr lang="en-US" altLang="zh-CN" sz="1800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677639" y="4735993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 algn="l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次关键字比较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2F08190C-5313-083D-903D-63252FAD06F4}"/>
              </a:ext>
            </a:extLst>
          </p:cNvPr>
          <p:cNvSpPr txBox="1"/>
          <p:nvPr/>
        </p:nvSpPr>
        <p:spPr>
          <a:xfrm>
            <a:off x="1055440" y="158067"/>
            <a:ext cx="2710999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dirty="0"/>
              <a:t>不成功查找的情况</a:t>
            </a: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F8E53475-3379-65DF-2596-E910D7E8FB5C}"/>
              </a:ext>
            </a:extLst>
          </p:cNvPr>
          <p:cNvSpPr/>
          <p:nvPr/>
        </p:nvSpPr>
        <p:spPr>
          <a:xfrm>
            <a:off x="7041841" y="908720"/>
            <a:ext cx="500066" cy="432000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∧</a:t>
            </a:r>
          </a:p>
        </p:txBody>
      </p:sp>
      <p:sp>
        <p:nvSpPr>
          <p:cNvPr id="109" name="TextBox 40">
            <a:extLst>
              <a:ext uri="{FF2B5EF4-FFF2-40B4-BE49-F238E27FC236}">
                <a16:creationId xmlns:a16="http://schemas.microsoft.com/office/drawing/2014/main" id="{0C2A2D6F-A477-6AE8-1D04-2C02BB7EE054}"/>
              </a:ext>
            </a:extLst>
          </p:cNvPr>
          <p:cNvSpPr txBox="1"/>
          <p:nvPr/>
        </p:nvSpPr>
        <p:spPr>
          <a:xfrm>
            <a:off x="6535006" y="980159"/>
            <a:ext cx="42862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0</a:t>
            </a:r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D77880F2-E986-6DAE-3549-BC4193E24DDD}"/>
              </a:ext>
            </a:extLst>
          </p:cNvPr>
          <p:cNvSpPr/>
          <p:nvPr/>
        </p:nvSpPr>
        <p:spPr>
          <a:xfrm>
            <a:off x="7963766" y="1791376"/>
            <a:ext cx="500066" cy="357190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54</a:t>
            </a:r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00E66FD0-5767-5ADF-CD6B-0953CA7C7D7B}"/>
              </a:ext>
            </a:extLst>
          </p:cNvPr>
          <p:cNvSpPr/>
          <p:nvPr/>
        </p:nvSpPr>
        <p:spPr>
          <a:xfrm>
            <a:off x="8463832" y="1791376"/>
            <a:ext cx="500066" cy="357190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∧</a:t>
            </a: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830E24F9-C125-73B1-D353-72D6AAC10CFE}"/>
              </a:ext>
            </a:extLst>
          </p:cNvPr>
          <p:cNvSpPr/>
          <p:nvPr/>
        </p:nvSpPr>
        <p:spPr>
          <a:xfrm>
            <a:off x="7041841" y="1337348"/>
            <a:ext cx="500066" cy="432000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∧</a:t>
            </a:r>
          </a:p>
        </p:txBody>
      </p:sp>
      <p:sp>
        <p:nvSpPr>
          <p:cNvPr id="113" name="TextBox 44">
            <a:extLst>
              <a:ext uri="{FF2B5EF4-FFF2-40B4-BE49-F238E27FC236}">
                <a16:creationId xmlns:a16="http://schemas.microsoft.com/office/drawing/2014/main" id="{AB1AD221-5478-3B17-3BBC-D86AA4762D05}"/>
              </a:ext>
            </a:extLst>
          </p:cNvPr>
          <p:cNvSpPr txBox="1"/>
          <p:nvPr/>
        </p:nvSpPr>
        <p:spPr>
          <a:xfrm>
            <a:off x="6535006" y="1408787"/>
            <a:ext cx="42862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1</a:t>
            </a:r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2A79F7A3-184B-6EB3-45C9-371C7FEE9F97}"/>
              </a:ext>
            </a:extLst>
          </p:cNvPr>
          <p:cNvSpPr/>
          <p:nvPr/>
        </p:nvSpPr>
        <p:spPr>
          <a:xfrm>
            <a:off x="7041841" y="1765976"/>
            <a:ext cx="500066" cy="432000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115" name="TextBox 46">
            <a:extLst>
              <a:ext uri="{FF2B5EF4-FFF2-40B4-BE49-F238E27FC236}">
                <a16:creationId xmlns:a16="http://schemas.microsoft.com/office/drawing/2014/main" id="{76FDB03A-3715-7C51-B41C-B7DF2C484355}"/>
              </a:ext>
            </a:extLst>
          </p:cNvPr>
          <p:cNvSpPr txBox="1"/>
          <p:nvPr/>
        </p:nvSpPr>
        <p:spPr>
          <a:xfrm>
            <a:off x="6535006" y="1837415"/>
            <a:ext cx="42862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2</a:t>
            </a:r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5343A036-37A2-219B-3BDD-8F6808764BB6}"/>
              </a:ext>
            </a:extLst>
          </p:cNvPr>
          <p:cNvSpPr/>
          <p:nvPr/>
        </p:nvSpPr>
        <p:spPr>
          <a:xfrm>
            <a:off x="7041841" y="2194604"/>
            <a:ext cx="500066" cy="432000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117" name="TextBox 48">
            <a:extLst>
              <a:ext uri="{FF2B5EF4-FFF2-40B4-BE49-F238E27FC236}">
                <a16:creationId xmlns:a16="http://schemas.microsoft.com/office/drawing/2014/main" id="{412971E7-ECCE-6DF2-C1B6-2309FC338081}"/>
              </a:ext>
            </a:extLst>
          </p:cNvPr>
          <p:cNvSpPr txBox="1"/>
          <p:nvPr/>
        </p:nvSpPr>
        <p:spPr>
          <a:xfrm>
            <a:off x="6535006" y="2266043"/>
            <a:ext cx="42862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3</a:t>
            </a:r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8AB6C08E-68A2-BBF7-8B58-1DB2986EDD07}"/>
              </a:ext>
            </a:extLst>
          </p:cNvPr>
          <p:cNvSpPr/>
          <p:nvPr/>
        </p:nvSpPr>
        <p:spPr>
          <a:xfrm>
            <a:off x="7041841" y="2623232"/>
            <a:ext cx="500066" cy="432000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119" name="TextBox 50">
            <a:extLst>
              <a:ext uri="{FF2B5EF4-FFF2-40B4-BE49-F238E27FC236}">
                <a16:creationId xmlns:a16="http://schemas.microsoft.com/office/drawing/2014/main" id="{96D6B23C-695C-7965-020D-A9FB77FCA29B}"/>
              </a:ext>
            </a:extLst>
          </p:cNvPr>
          <p:cNvSpPr txBox="1"/>
          <p:nvPr/>
        </p:nvSpPr>
        <p:spPr>
          <a:xfrm>
            <a:off x="6535006" y="2694671"/>
            <a:ext cx="42862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4</a:t>
            </a:r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2CBD7693-1100-4CB3-78FB-797D35C97555}"/>
              </a:ext>
            </a:extLst>
          </p:cNvPr>
          <p:cNvSpPr/>
          <p:nvPr/>
        </p:nvSpPr>
        <p:spPr>
          <a:xfrm>
            <a:off x="7041841" y="3051860"/>
            <a:ext cx="500066" cy="432000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121" name="TextBox 52">
            <a:extLst>
              <a:ext uri="{FF2B5EF4-FFF2-40B4-BE49-F238E27FC236}">
                <a16:creationId xmlns:a16="http://schemas.microsoft.com/office/drawing/2014/main" id="{573848C8-626F-248D-DDD4-C030400C1788}"/>
              </a:ext>
            </a:extLst>
          </p:cNvPr>
          <p:cNvSpPr txBox="1"/>
          <p:nvPr/>
        </p:nvSpPr>
        <p:spPr>
          <a:xfrm>
            <a:off x="6535006" y="3123299"/>
            <a:ext cx="42862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5</a:t>
            </a:r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2D3E4261-86CC-34DF-4F45-02746395CDBD}"/>
              </a:ext>
            </a:extLst>
          </p:cNvPr>
          <p:cNvSpPr/>
          <p:nvPr/>
        </p:nvSpPr>
        <p:spPr>
          <a:xfrm>
            <a:off x="7041841" y="3480488"/>
            <a:ext cx="500066" cy="432000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∧</a:t>
            </a:r>
          </a:p>
        </p:txBody>
      </p:sp>
      <p:sp>
        <p:nvSpPr>
          <p:cNvPr id="123" name="TextBox 54">
            <a:extLst>
              <a:ext uri="{FF2B5EF4-FFF2-40B4-BE49-F238E27FC236}">
                <a16:creationId xmlns:a16="http://schemas.microsoft.com/office/drawing/2014/main" id="{9B9C750F-5AD1-BBEF-C536-DFB70BBAA7D0}"/>
              </a:ext>
            </a:extLst>
          </p:cNvPr>
          <p:cNvSpPr txBox="1"/>
          <p:nvPr/>
        </p:nvSpPr>
        <p:spPr>
          <a:xfrm>
            <a:off x="6535006" y="3551927"/>
            <a:ext cx="42862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6</a:t>
            </a:r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7D7EE5E3-3DF2-42FC-736D-5ECF100BDF66}"/>
              </a:ext>
            </a:extLst>
          </p:cNvPr>
          <p:cNvSpPr/>
          <p:nvPr/>
        </p:nvSpPr>
        <p:spPr>
          <a:xfrm>
            <a:off x="7041841" y="3909116"/>
            <a:ext cx="500066" cy="432000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125" name="TextBox 56">
            <a:extLst>
              <a:ext uri="{FF2B5EF4-FFF2-40B4-BE49-F238E27FC236}">
                <a16:creationId xmlns:a16="http://schemas.microsoft.com/office/drawing/2014/main" id="{27571973-00D4-C5B6-5C96-B0C1E38A89BD}"/>
              </a:ext>
            </a:extLst>
          </p:cNvPr>
          <p:cNvSpPr txBox="1"/>
          <p:nvPr/>
        </p:nvSpPr>
        <p:spPr>
          <a:xfrm>
            <a:off x="6535006" y="3980555"/>
            <a:ext cx="42862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7</a:t>
            </a:r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30642A6C-EE60-1549-9863-05405138A0B7}"/>
              </a:ext>
            </a:extLst>
          </p:cNvPr>
          <p:cNvSpPr/>
          <p:nvPr/>
        </p:nvSpPr>
        <p:spPr>
          <a:xfrm>
            <a:off x="7041841" y="4341116"/>
            <a:ext cx="500066" cy="432000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127" name="TextBox 58">
            <a:extLst>
              <a:ext uri="{FF2B5EF4-FFF2-40B4-BE49-F238E27FC236}">
                <a16:creationId xmlns:a16="http://schemas.microsoft.com/office/drawing/2014/main" id="{86D616BE-1665-3DE4-CA89-5550A7B94763}"/>
              </a:ext>
            </a:extLst>
          </p:cNvPr>
          <p:cNvSpPr txBox="1"/>
          <p:nvPr/>
        </p:nvSpPr>
        <p:spPr>
          <a:xfrm>
            <a:off x="6535006" y="4412555"/>
            <a:ext cx="42862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8</a:t>
            </a:r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8F010DA2-79F4-E848-C792-3BD07318C1C6}"/>
              </a:ext>
            </a:extLst>
          </p:cNvPr>
          <p:cNvSpPr/>
          <p:nvPr/>
        </p:nvSpPr>
        <p:spPr>
          <a:xfrm>
            <a:off x="7041841" y="4769744"/>
            <a:ext cx="500066" cy="432000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129" name="TextBox 60">
            <a:extLst>
              <a:ext uri="{FF2B5EF4-FFF2-40B4-BE49-F238E27FC236}">
                <a16:creationId xmlns:a16="http://schemas.microsoft.com/office/drawing/2014/main" id="{81939D99-0FF1-F809-449C-35530A18BC08}"/>
              </a:ext>
            </a:extLst>
          </p:cNvPr>
          <p:cNvSpPr txBox="1"/>
          <p:nvPr/>
        </p:nvSpPr>
        <p:spPr>
          <a:xfrm>
            <a:off x="6535006" y="4841183"/>
            <a:ext cx="42862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9</a:t>
            </a:r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025615E6-BB36-2B6E-5D16-69F0B0028270}"/>
              </a:ext>
            </a:extLst>
          </p:cNvPr>
          <p:cNvSpPr/>
          <p:nvPr/>
        </p:nvSpPr>
        <p:spPr>
          <a:xfrm>
            <a:off x="7041841" y="5198372"/>
            <a:ext cx="500066" cy="432000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131" name="TextBox 62">
            <a:extLst>
              <a:ext uri="{FF2B5EF4-FFF2-40B4-BE49-F238E27FC236}">
                <a16:creationId xmlns:a16="http://schemas.microsoft.com/office/drawing/2014/main" id="{01D716F5-BFF1-2265-8E16-ADC1E0C27F6B}"/>
              </a:ext>
            </a:extLst>
          </p:cNvPr>
          <p:cNvSpPr txBox="1"/>
          <p:nvPr/>
        </p:nvSpPr>
        <p:spPr>
          <a:xfrm>
            <a:off x="6535006" y="5269811"/>
            <a:ext cx="42862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10</a:t>
            </a:r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8FC82765-6E22-82C5-3028-C8EDC2D84A34}"/>
              </a:ext>
            </a:extLst>
          </p:cNvPr>
          <p:cNvSpPr/>
          <p:nvPr/>
        </p:nvSpPr>
        <p:spPr>
          <a:xfrm>
            <a:off x="7041841" y="5627000"/>
            <a:ext cx="500066" cy="432000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∧</a:t>
            </a:r>
          </a:p>
        </p:txBody>
      </p:sp>
      <p:sp>
        <p:nvSpPr>
          <p:cNvPr id="133" name="TextBox 64">
            <a:extLst>
              <a:ext uri="{FF2B5EF4-FFF2-40B4-BE49-F238E27FC236}">
                <a16:creationId xmlns:a16="http://schemas.microsoft.com/office/drawing/2014/main" id="{9EF50E8B-A626-4ED5-8768-472EC27D9F00}"/>
              </a:ext>
            </a:extLst>
          </p:cNvPr>
          <p:cNvSpPr txBox="1"/>
          <p:nvPr/>
        </p:nvSpPr>
        <p:spPr>
          <a:xfrm>
            <a:off x="6535006" y="5698439"/>
            <a:ext cx="42862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11</a:t>
            </a:r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AB2A474E-EA08-5858-D644-5D7117C5DA53}"/>
              </a:ext>
            </a:extLst>
          </p:cNvPr>
          <p:cNvSpPr/>
          <p:nvPr/>
        </p:nvSpPr>
        <p:spPr>
          <a:xfrm>
            <a:off x="7041841" y="6055628"/>
            <a:ext cx="500066" cy="432000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135" name="TextBox 66">
            <a:extLst>
              <a:ext uri="{FF2B5EF4-FFF2-40B4-BE49-F238E27FC236}">
                <a16:creationId xmlns:a16="http://schemas.microsoft.com/office/drawing/2014/main" id="{E72C5B2E-99DE-D303-6808-9030B32FCDAE}"/>
              </a:ext>
            </a:extLst>
          </p:cNvPr>
          <p:cNvSpPr txBox="1"/>
          <p:nvPr/>
        </p:nvSpPr>
        <p:spPr>
          <a:xfrm>
            <a:off x="6535006" y="6127067"/>
            <a:ext cx="42862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12</a:t>
            </a:r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9E3ECF43-8064-B1AB-EA73-9D7113CF214F}"/>
              </a:ext>
            </a:extLst>
          </p:cNvPr>
          <p:cNvCxnSpPr>
            <a:endCxn id="110" idx="1"/>
          </p:cNvCxnSpPr>
          <p:nvPr/>
        </p:nvCxnSpPr>
        <p:spPr>
          <a:xfrm flipV="1">
            <a:off x="7320824" y="1969971"/>
            <a:ext cx="642942" cy="0"/>
          </a:xfrm>
          <a:prstGeom prst="straightConnector1">
            <a:avLst/>
          </a:prstGeom>
          <a:ln w="28575">
            <a:solidFill>
              <a:srgbClr val="F298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" name="组合 103">
            <a:extLst>
              <a:ext uri="{FF2B5EF4-FFF2-40B4-BE49-F238E27FC236}">
                <a16:creationId xmlns:a16="http://schemas.microsoft.com/office/drawing/2014/main" id="{48C10534-7351-23A7-C658-D5C5EF93D714}"/>
              </a:ext>
            </a:extLst>
          </p:cNvPr>
          <p:cNvGrpSpPr/>
          <p:nvPr/>
        </p:nvGrpSpPr>
        <p:grpSpPr>
          <a:xfrm>
            <a:off x="7963766" y="2253342"/>
            <a:ext cx="1000132" cy="357190"/>
            <a:chOff x="6215074" y="1980796"/>
            <a:chExt cx="1000132" cy="357190"/>
          </a:xfrm>
          <a:solidFill>
            <a:srgbClr val="F29803">
              <a:alpha val="14902"/>
            </a:srgbClr>
          </a:solidFill>
          <a:effectLst/>
        </p:grpSpPr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26CE89D9-A513-65ED-90DA-FD18E75C3A03}"/>
                </a:ext>
              </a:extLst>
            </p:cNvPr>
            <p:cNvSpPr/>
            <p:nvPr/>
          </p:nvSpPr>
          <p:spPr>
            <a:xfrm>
              <a:off x="6215074" y="1980796"/>
              <a:ext cx="500066" cy="357190"/>
            </a:xfrm>
            <a:prstGeom prst="rect">
              <a:avLst/>
            </a:prstGeom>
            <a:grpFill/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29</a:t>
              </a:r>
              <a:endPara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id="{11BB3C7F-E61F-1FB5-4F84-1D6F25161651}"/>
                </a:ext>
              </a:extLst>
            </p:cNvPr>
            <p:cNvSpPr/>
            <p:nvPr/>
          </p:nvSpPr>
          <p:spPr>
            <a:xfrm>
              <a:off x="6715140" y="1980796"/>
              <a:ext cx="500066" cy="357190"/>
            </a:xfrm>
            <a:prstGeom prst="rect">
              <a:avLst/>
            </a:prstGeom>
            <a:grpFill/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</p:grpSp>
      <p:cxnSp>
        <p:nvCxnSpPr>
          <p:cNvPr id="140" name="直接箭头连接符 139">
            <a:extLst>
              <a:ext uri="{FF2B5EF4-FFF2-40B4-BE49-F238E27FC236}">
                <a16:creationId xmlns:a16="http://schemas.microsoft.com/office/drawing/2014/main" id="{2058E653-132E-3977-2B7D-198E160D7842}"/>
              </a:ext>
            </a:extLst>
          </p:cNvPr>
          <p:cNvCxnSpPr/>
          <p:nvPr/>
        </p:nvCxnSpPr>
        <p:spPr>
          <a:xfrm flipV="1">
            <a:off x="7320824" y="2431937"/>
            <a:ext cx="642942" cy="0"/>
          </a:xfrm>
          <a:prstGeom prst="straightConnector1">
            <a:avLst/>
          </a:prstGeom>
          <a:ln w="28575">
            <a:solidFill>
              <a:srgbClr val="F298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组合 104">
            <a:extLst>
              <a:ext uri="{FF2B5EF4-FFF2-40B4-BE49-F238E27FC236}">
                <a16:creationId xmlns:a16="http://schemas.microsoft.com/office/drawing/2014/main" id="{7F878502-9F80-004C-8CB0-AEEA64321E36}"/>
              </a:ext>
            </a:extLst>
          </p:cNvPr>
          <p:cNvGrpSpPr/>
          <p:nvPr/>
        </p:nvGrpSpPr>
        <p:grpSpPr>
          <a:xfrm>
            <a:off x="9321088" y="2266042"/>
            <a:ext cx="1000132" cy="357190"/>
            <a:chOff x="7858148" y="1993496"/>
            <a:chExt cx="1000132" cy="357190"/>
          </a:xfrm>
        </p:grpSpPr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6456C677-6AE3-7368-99E9-CE0F1D7EAC2D}"/>
                </a:ext>
              </a:extLst>
            </p:cNvPr>
            <p:cNvSpPr/>
            <p:nvPr/>
          </p:nvSpPr>
          <p:spPr>
            <a:xfrm>
              <a:off x="7858148" y="1993496"/>
              <a:ext cx="500066" cy="35719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800" dirty="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rPr>
                <a:t>16</a:t>
              </a:r>
              <a:endParaRPr lang="zh-CN" altLang="en-US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7ACDBE4B-94A9-DECA-FA8F-23E6AF03B415}"/>
                </a:ext>
              </a:extLst>
            </p:cNvPr>
            <p:cNvSpPr/>
            <p:nvPr/>
          </p:nvSpPr>
          <p:spPr>
            <a:xfrm>
              <a:off x="8358214" y="1993496"/>
              <a:ext cx="500066" cy="35719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800" dirty="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rPr>
                <a:t>∧</a:t>
              </a:r>
            </a:p>
          </p:txBody>
        </p:sp>
      </p:grpSp>
      <p:cxnSp>
        <p:nvCxnSpPr>
          <p:cNvPr id="144" name="直接箭头连接符 143">
            <a:extLst>
              <a:ext uri="{FF2B5EF4-FFF2-40B4-BE49-F238E27FC236}">
                <a16:creationId xmlns:a16="http://schemas.microsoft.com/office/drawing/2014/main" id="{CADE4D2D-8F54-29A0-A5B1-46DF7B5F3F2F}"/>
              </a:ext>
            </a:extLst>
          </p:cNvPr>
          <p:cNvCxnSpPr>
            <a:endCxn id="142" idx="1"/>
          </p:cNvCxnSpPr>
          <p:nvPr/>
        </p:nvCxnSpPr>
        <p:spPr>
          <a:xfrm flipV="1">
            <a:off x="8678146" y="2444637"/>
            <a:ext cx="642942" cy="0"/>
          </a:xfrm>
          <a:prstGeom prst="straightConnector1">
            <a:avLst/>
          </a:prstGeom>
          <a:ln w="28575">
            <a:solidFill>
              <a:srgbClr val="F298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矩形 144">
            <a:extLst>
              <a:ext uri="{FF2B5EF4-FFF2-40B4-BE49-F238E27FC236}">
                <a16:creationId xmlns:a16="http://schemas.microsoft.com/office/drawing/2014/main" id="{7215BEE5-ACC9-0E4A-32EB-E6443868E96B}"/>
              </a:ext>
            </a:extLst>
          </p:cNvPr>
          <p:cNvSpPr/>
          <p:nvPr/>
        </p:nvSpPr>
        <p:spPr>
          <a:xfrm>
            <a:off x="7970535" y="6110994"/>
            <a:ext cx="500066" cy="357190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77</a:t>
            </a:r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C7DE2B16-F949-FF70-2D97-A724254B8828}"/>
              </a:ext>
            </a:extLst>
          </p:cNvPr>
          <p:cNvSpPr/>
          <p:nvPr/>
        </p:nvSpPr>
        <p:spPr>
          <a:xfrm>
            <a:off x="8470601" y="6110994"/>
            <a:ext cx="500066" cy="357190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cxnSp>
        <p:nvCxnSpPr>
          <p:cNvPr id="147" name="直接箭头连接符 146">
            <a:extLst>
              <a:ext uri="{FF2B5EF4-FFF2-40B4-BE49-F238E27FC236}">
                <a16:creationId xmlns:a16="http://schemas.microsoft.com/office/drawing/2014/main" id="{7BBE7A8C-FCDF-5AB2-D9A0-5384630EA27B}"/>
              </a:ext>
            </a:extLst>
          </p:cNvPr>
          <p:cNvCxnSpPr>
            <a:endCxn id="145" idx="1"/>
          </p:cNvCxnSpPr>
          <p:nvPr/>
        </p:nvCxnSpPr>
        <p:spPr>
          <a:xfrm flipV="1">
            <a:off x="7327593" y="6289589"/>
            <a:ext cx="642942" cy="0"/>
          </a:xfrm>
          <a:prstGeom prst="straightConnector1">
            <a:avLst/>
          </a:prstGeom>
          <a:ln w="28575">
            <a:solidFill>
              <a:srgbClr val="F298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矩形 147">
            <a:extLst>
              <a:ext uri="{FF2B5EF4-FFF2-40B4-BE49-F238E27FC236}">
                <a16:creationId xmlns:a16="http://schemas.microsoft.com/office/drawing/2014/main" id="{11C678D6-B3B5-733D-EA4A-B32811CCFB2F}"/>
              </a:ext>
            </a:extLst>
          </p:cNvPr>
          <p:cNvSpPr/>
          <p:nvPr/>
        </p:nvSpPr>
        <p:spPr>
          <a:xfrm>
            <a:off x="9321088" y="6123694"/>
            <a:ext cx="500066" cy="357190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90</a:t>
            </a:r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4B0B2A62-5D4E-69C6-1CFA-6CE5F38680A7}"/>
              </a:ext>
            </a:extLst>
          </p:cNvPr>
          <p:cNvSpPr/>
          <p:nvPr/>
        </p:nvSpPr>
        <p:spPr>
          <a:xfrm>
            <a:off x="9821154" y="6123694"/>
            <a:ext cx="500066" cy="357190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∧</a:t>
            </a:r>
          </a:p>
        </p:txBody>
      </p:sp>
      <p:cxnSp>
        <p:nvCxnSpPr>
          <p:cNvPr id="150" name="直接箭头连接符 149">
            <a:extLst>
              <a:ext uri="{FF2B5EF4-FFF2-40B4-BE49-F238E27FC236}">
                <a16:creationId xmlns:a16="http://schemas.microsoft.com/office/drawing/2014/main" id="{F682A29A-C018-5FE6-4DD2-A005C4B8E32F}"/>
              </a:ext>
            </a:extLst>
          </p:cNvPr>
          <p:cNvCxnSpPr>
            <a:endCxn id="148" idx="1"/>
          </p:cNvCxnSpPr>
          <p:nvPr/>
        </p:nvCxnSpPr>
        <p:spPr>
          <a:xfrm flipV="1">
            <a:off x="8678146" y="6302289"/>
            <a:ext cx="642942" cy="0"/>
          </a:xfrm>
          <a:prstGeom prst="straightConnector1">
            <a:avLst/>
          </a:prstGeom>
          <a:ln w="28575">
            <a:solidFill>
              <a:srgbClr val="F298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矩形 150">
            <a:extLst>
              <a:ext uri="{FF2B5EF4-FFF2-40B4-BE49-F238E27FC236}">
                <a16:creationId xmlns:a16="http://schemas.microsoft.com/office/drawing/2014/main" id="{E356E71F-1E5C-1D7A-9DC3-885ACC584FEA}"/>
              </a:ext>
            </a:extLst>
          </p:cNvPr>
          <p:cNvSpPr/>
          <p:nvPr/>
        </p:nvSpPr>
        <p:spPr>
          <a:xfrm>
            <a:off x="7963766" y="2694670"/>
            <a:ext cx="500066" cy="357190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43</a:t>
            </a:r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F1CF3744-EFA7-F0CC-0886-0DAAB65DC76B}"/>
              </a:ext>
            </a:extLst>
          </p:cNvPr>
          <p:cNvSpPr/>
          <p:nvPr/>
        </p:nvSpPr>
        <p:spPr>
          <a:xfrm>
            <a:off x="8463832" y="2694670"/>
            <a:ext cx="500066" cy="357190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∧</a:t>
            </a:r>
          </a:p>
        </p:txBody>
      </p:sp>
      <p:cxnSp>
        <p:nvCxnSpPr>
          <p:cNvPr id="153" name="直接箭头连接符 152">
            <a:extLst>
              <a:ext uri="{FF2B5EF4-FFF2-40B4-BE49-F238E27FC236}">
                <a16:creationId xmlns:a16="http://schemas.microsoft.com/office/drawing/2014/main" id="{E9B3AF3C-24E9-0EA9-A5BD-7695F0601638}"/>
              </a:ext>
            </a:extLst>
          </p:cNvPr>
          <p:cNvCxnSpPr>
            <a:endCxn id="151" idx="1"/>
          </p:cNvCxnSpPr>
          <p:nvPr/>
        </p:nvCxnSpPr>
        <p:spPr>
          <a:xfrm flipV="1">
            <a:off x="7320824" y="2873265"/>
            <a:ext cx="642942" cy="0"/>
          </a:xfrm>
          <a:prstGeom prst="straightConnector1">
            <a:avLst/>
          </a:prstGeom>
          <a:ln w="28575">
            <a:solidFill>
              <a:srgbClr val="F298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矩形 153">
            <a:extLst>
              <a:ext uri="{FF2B5EF4-FFF2-40B4-BE49-F238E27FC236}">
                <a16:creationId xmlns:a16="http://schemas.microsoft.com/office/drawing/2014/main" id="{FCAF8658-5E25-7B53-BDFC-D901707A659D}"/>
              </a:ext>
            </a:extLst>
          </p:cNvPr>
          <p:cNvSpPr/>
          <p:nvPr/>
        </p:nvSpPr>
        <p:spPr>
          <a:xfrm>
            <a:off x="7942779" y="3131236"/>
            <a:ext cx="500066" cy="357190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31</a:t>
            </a:r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C4BB38C0-2915-ECF8-9AEB-96A46299A7CB}"/>
              </a:ext>
            </a:extLst>
          </p:cNvPr>
          <p:cNvSpPr/>
          <p:nvPr/>
        </p:nvSpPr>
        <p:spPr>
          <a:xfrm>
            <a:off x="8442845" y="3131236"/>
            <a:ext cx="500066" cy="357190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∧</a:t>
            </a:r>
          </a:p>
        </p:txBody>
      </p:sp>
      <p:cxnSp>
        <p:nvCxnSpPr>
          <p:cNvPr id="156" name="直接箭头连接符 155">
            <a:extLst>
              <a:ext uri="{FF2B5EF4-FFF2-40B4-BE49-F238E27FC236}">
                <a16:creationId xmlns:a16="http://schemas.microsoft.com/office/drawing/2014/main" id="{EA55A9BC-7ED4-0D2E-F419-79ABDCB46E64}"/>
              </a:ext>
            </a:extLst>
          </p:cNvPr>
          <p:cNvCxnSpPr>
            <a:endCxn id="154" idx="1"/>
          </p:cNvCxnSpPr>
          <p:nvPr/>
        </p:nvCxnSpPr>
        <p:spPr>
          <a:xfrm flipV="1">
            <a:off x="7299837" y="3309831"/>
            <a:ext cx="642942" cy="0"/>
          </a:xfrm>
          <a:prstGeom prst="straightConnector1">
            <a:avLst/>
          </a:prstGeom>
          <a:ln w="28575">
            <a:solidFill>
              <a:srgbClr val="F298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矩形 156">
            <a:extLst>
              <a:ext uri="{FF2B5EF4-FFF2-40B4-BE49-F238E27FC236}">
                <a16:creationId xmlns:a16="http://schemas.microsoft.com/office/drawing/2014/main" id="{B5599505-216B-6311-04E7-070191CC1CCC}"/>
              </a:ext>
            </a:extLst>
          </p:cNvPr>
          <p:cNvSpPr/>
          <p:nvPr/>
        </p:nvSpPr>
        <p:spPr>
          <a:xfrm>
            <a:off x="7970535" y="3980554"/>
            <a:ext cx="500066" cy="357190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46</a:t>
            </a:r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C7E3BCC6-623B-16A8-B189-D6172301C819}"/>
              </a:ext>
            </a:extLst>
          </p:cNvPr>
          <p:cNvSpPr/>
          <p:nvPr/>
        </p:nvSpPr>
        <p:spPr>
          <a:xfrm>
            <a:off x="8470601" y="3980554"/>
            <a:ext cx="500066" cy="357190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∧</a:t>
            </a:r>
          </a:p>
        </p:txBody>
      </p:sp>
      <p:cxnSp>
        <p:nvCxnSpPr>
          <p:cNvPr id="159" name="直接箭头连接符 158">
            <a:extLst>
              <a:ext uri="{FF2B5EF4-FFF2-40B4-BE49-F238E27FC236}">
                <a16:creationId xmlns:a16="http://schemas.microsoft.com/office/drawing/2014/main" id="{B50CC318-9D70-F93E-5757-133269D60FCA}"/>
              </a:ext>
            </a:extLst>
          </p:cNvPr>
          <p:cNvCxnSpPr>
            <a:endCxn id="157" idx="1"/>
          </p:cNvCxnSpPr>
          <p:nvPr/>
        </p:nvCxnSpPr>
        <p:spPr>
          <a:xfrm flipV="1">
            <a:off x="7327593" y="4159149"/>
            <a:ext cx="642942" cy="0"/>
          </a:xfrm>
          <a:prstGeom prst="straightConnector1">
            <a:avLst/>
          </a:prstGeom>
          <a:ln w="28575">
            <a:solidFill>
              <a:srgbClr val="F298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0" name="组合 98">
            <a:extLst>
              <a:ext uri="{FF2B5EF4-FFF2-40B4-BE49-F238E27FC236}">
                <a16:creationId xmlns:a16="http://schemas.microsoft.com/office/drawing/2014/main" id="{86438A4D-A2BE-F369-854E-BE79EAF2273C}"/>
              </a:ext>
            </a:extLst>
          </p:cNvPr>
          <p:cNvGrpSpPr/>
          <p:nvPr/>
        </p:nvGrpSpPr>
        <p:grpSpPr>
          <a:xfrm>
            <a:off x="7970535" y="4409182"/>
            <a:ext cx="1000132" cy="357190"/>
            <a:chOff x="6500826" y="4136636"/>
            <a:chExt cx="1000132" cy="357190"/>
          </a:xfrm>
          <a:solidFill>
            <a:srgbClr val="F29803">
              <a:alpha val="14902"/>
            </a:srgbClr>
          </a:solidFill>
          <a:effectLst/>
        </p:grpSpPr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3F9198C5-434B-A1BD-5FE3-88A671A57246}"/>
                </a:ext>
              </a:extLst>
            </p:cNvPr>
            <p:cNvSpPr/>
            <p:nvPr/>
          </p:nvSpPr>
          <p:spPr>
            <a:xfrm>
              <a:off x="6500826" y="4136636"/>
              <a:ext cx="500066" cy="357190"/>
            </a:xfrm>
            <a:prstGeom prst="rect">
              <a:avLst/>
            </a:prstGeom>
            <a:grpFill/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60</a:t>
              </a:r>
              <a:endPara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89E64EAF-252B-6591-6E3B-412D03C8889D}"/>
                </a:ext>
              </a:extLst>
            </p:cNvPr>
            <p:cNvSpPr/>
            <p:nvPr/>
          </p:nvSpPr>
          <p:spPr>
            <a:xfrm>
              <a:off x="7000892" y="4136636"/>
              <a:ext cx="500066" cy="357190"/>
            </a:xfrm>
            <a:prstGeom prst="rect">
              <a:avLst/>
            </a:prstGeom>
            <a:grpFill/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∧</a:t>
              </a:r>
            </a:p>
          </p:txBody>
        </p:sp>
      </p:grpSp>
      <p:cxnSp>
        <p:nvCxnSpPr>
          <p:cNvPr id="163" name="直接箭头连接符 162">
            <a:extLst>
              <a:ext uri="{FF2B5EF4-FFF2-40B4-BE49-F238E27FC236}">
                <a16:creationId xmlns:a16="http://schemas.microsoft.com/office/drawing/2014/main" id="{B13CB255-CEBA-CE19-81E5-698AF1E587B3}"/>
              </a:ext>
            </a:extLst>
          </p:cNvPr>
          <p:cNvCxnSpPr>
            <a:endCxn id="161" idx="1"/>
          </p:cNvCxnSpPr>
          <p:nvPr/>
        </p:nvCxnSpPr>
        <p:spPr>
          <a:xfrm flipV="1">
            <a:off x="7327593" y="4587777"/>
            <a:ext cx="642942" cy="0"/>
          </a:xfrm>
          <a:prstGeom prst="straightConnector1">
            <a:avLst/>
          </a:prstGeom>
          <a:ln w="28575">
            <a:solidFill>
              <a:srgbClr val="F298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矩形 163">
            <a:extLst>
              <a:ext uri="{FF2B5EF4-FFF2-40B4-BE49-F238E27FC236}">
                <a16:creationId xmlns:a16="http://schemas.microsoft.com/office/drawing/2014/main" id="{9A58ED9C-D01B-951B-A92F-DA4B549330AB}"/>
              </a:ext>
            </a:extLst>
          </p:cNvPr>
          <p:cNvSpPr/>
          <p:nvPr/>
        </p:nvSpPr>
        <p:spPr>
          <a:xfrm>
            <a:off x="7970535" y="4837810"/>
            <a:ext cx="500066" cy="357190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74</a:t>
            </a:r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D55C6A45-088F-EF10-F961-AEF21FFC1613}"/>
              </a:ext>
            </a:extLst>
          </p:cNvPr>
          <p:cNvSpPr/>
          <p:nvPr/>
        </p:nvSpPr>
        <p:spPr>
          <a:xfrm>
            <a:off x="8470601" y="4837810"/>
            <a:ext cx="500066" cy="357190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∧</a:t>
            </a:r>
          </a:p>
        </p:txBody>
      </p:sp>
      <p:cxnSp>
        <p:nvCxnSpPr>
          <p:cNvPr id="166" name="直接箭头连接符 165">
            <a:extLst>
              <a:ext uri="{FF2B5EF4-FFF2-40B4-BE49-F238E27FC236}">
                <a16:creationId xmlns:a16="http://schemas.microsoft.com/office/drawing/2014/main" id="{9E64E015-D3F0-492D-872A-0A78D1A06F22}"/>
              </a:ext>
            </a:extLst>
          </p:cNvPr>
          <p:cNvCxnSpPr>
            <a:endCxn id="164" idx="1"/>
          </p:cNvCxnSpPr>
          <p:nvPr/>
        </p:nvCxnSpPr>
        <p:spPr>
          <a:xfrm flipV="1">
            <a:off x="7327593" y="5016405"/>
            <a:ext cx="642942" cy="0"/>
          </a:xfrm>
          <a:prstGeom prst="straightConnector1">
            <a:avLst/>
          </a:prstGeom>
          <a:ln w="28575">
            <a:solidFill>
              <a:srgbClr val="F298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矩形 166">
            <a:extLst>
              <a:ext uri="{FF2B5EF4-FFF2-40B4-BE49-F238E27FC236}">
                <a16:creationId xmlns:a16="http://schemas.microsoft.com/office/drawing/2014/main" id="{ED0ECD2D-F310-CD98-3EC9-6C2E4C37D770}"/>
              </a:ext>
            </a:extLst>
          </p:cNvPr>
          <p:cNvSpPr/>
          <p:nvPr/>
        </p:nvSpPr>
        <p:spPr>
          <a:xfrm>
            <a:off x="7970535" y="5266438"/>
            <a:ext cx="500066" cy="357190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88</a:t>
            </a:r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7166D444-4F80-CD94-029B-A8741DCDE13B}"/>
              </a:ext>
            </a:extLst>
          </p:cNvPr>
          <p:cNvSpPr/>
          <p:nvPr/>
        </p:nvSpPr>
        <p:spPr>
          <a:xfrm>
            <a:off x="8470601" y="5266438"/>
            <a:ext cx="500066" cy="357190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∧</a:t>
            </a:r>
          </a:p>
        </p:txBody>
      </p:sp>
      <p:cxnSp>
        <p:nvCxnSpPr>
          <p:cNvPr id="169" name="直接箭头连接符 168">
            <a:extLst>
              <a:ext uri="{FF2B5EF4-FFF2-40B4-BE49-F238E27FC236}">
                <a16:creationId xmlns:a16="http://schemas.microsoft.com/office/drawing/2014/main" id="{2B8EB060-2775-C6AA-CC8F-509E273A1ACB}"/>
              </a:ext>
            </a:extLst>
          </p:cNvPr>
          <p:cNvCxnSpPr>
            <a:endCxn id="167" idx="1"/>
          </p:cNvCxnSpPr>
          <p:nvPr/>
        </p:nvCxnSpPr>
        <p:spPr>
          <a:xfrm flipV="1">
            <a:off x="7327593" y="5445033"/>
            <a:ext cx="642942" cy="0"/>
          </a:xfrm>
          <a:prstGeom prst="straightConnector1">
            <a:avLst/>
          </a:prstGeom>
          <a:ln w="28575">
            <a:solidFill>
              <a:srgbClr val="F298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组合 103">
            <a:extLst>
              <a:ext uri="{FF2B5EF4-FFF2-40B4-BE49-F238E27FC236}">
                <a16:creationId xmlns:a16="http://schemas.microsoft.com/office/drawing/2014/main" id="{CA6C262C-687C-78D0-3E8E-1EA22BDC153B}"/>
              </a:ext>
            </a:extLst>
          </p:cNvPr>
          <p:cNvGrpSpPr/>
          <p:nvPr/>
        </p:nvGrpSpPr>
        <p:grpSpPr>
          <a:xfrm>
            <a:off x="8035204" y="3487233"/>
            <a:ext cx="500066" cy="480621"/>
            <a:chOff x="6357950" y="5357826"/>
            <a:chExt cx="500066" cy="480621"/>
          </a:xfrm>
        </p:grpSpPr>
        <p:sp>
          <p:nvSpPr>
            <p:cNvPr id="171" name="TextBox 106">
              <a:extLst>
                <a:ext uri="{FF2B5EF4-FFF2-40B4-BE49-F238E27FC236}">
                  <a16:creationId xmlns:a16="http://schemas.microsoft.com/office/drawing/2014/main" id="{A02EEE81-6F8D-EB15-0D36-9CA9BC9FCEB3}"/>
                </a:ext>
              </a:extLst>
            </p:cNvPr>
            <p:cNvSpPr txBox="1"/>
            <p:nvPr/>
          </p:nvSpPr>
          <p:spPr>
            <a:xfrm>
              <a:off x="6357950" y="5357826"/>
              <a:ext cx="5000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i="1" dirty="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rPr>
                <a:t>p</a:t>
              </a:r>
              <a:endParaRPr lang="zh-CN" altLang="en-US" sz="1800" i="1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72" name="直接箭头连接符 171">
              <a:extLst>
                <a:ext uri="{FF2B5EF4-FFF2-40B4-BE49-F238E27FC236}">
                  <a16:creationId xmlns:a16="http://schemas.microsoft.com/office/drawing/2014/main" id="{8FDAA81A-6CD3-DC6E-E8CB-B6A1884A02DF}"/>
                </a:ext>
              </a:extLst>
            </p:cNvPr>
            <p:cNvCxnSpPr/>
            <p:nvPr/>
          </p:nvCxnSpPr>
          <p:spPr>
            <a:xfrm rot="16200000" flipH="1">
              <a:off x="6589140" y="5712447"/>
              <a:ext cx="252000" cy="0"/>
            </a:xfrm>
            <a:prstGeom prst="straightConnector1">
              <a:avLst/>
            </a:prstGeom>
            <a:ln>
              <a:solidFill>
                <a:srgbClr val="F29803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5 0.00671 L 0.10833 0.00671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106" grpId="0"/>
      <p:bldP spid="99" grpId="0"/>
      <p:bldP spid="12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2952728" y="1018444"/>
            <a:ext cx="500066" cy="432000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∧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452662" y="1089883"/>
            <a:ext cx="42862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0</a:t>
            </a:r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881422" y="1901100"/>
            <a:ext cx="500066" cy="357190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54</a:t>
            </a:r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381488" y="1901100"/>
            <a:ext cx="500066" cy="357190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∧</a:t>
            </a:r>
          </a:p>
        </p:txBody>
      </p:sp>
      <p:sp>
        <p:nvSpPr>
          <p:cNvPr id="44" name="矩形 43"/>
          <p:cNvSpPr/>
          <p:nvPr/>
        </p:nvSpPr>
        <p:spPr>
          <a:xfrm>
            <a:off x="2952728" y="1447072"/>
            <a:ext cx="500066" cy="432000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∧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452662" y="1518511"/>
            <a:ext cx="42862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1</a:t>
            </a:r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2952728" y="1875700"/>
            <a:ext cx="500066" cy="432000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452662" y="1947139"/>
            <a:ext cx="42862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2</a:t>
            </a:r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952728" y="2304328"/>
            <a:ext cx="500066" cy="432000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52662" y="2375767"/>
            <a:ext cx="42862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3</a:t>
            </a:r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2952728" y="2732956"/>
            <a:ext cx="500066" cy="432000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452662" y="2804395"/>
            <a:ext cx="42862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4</a:t>
            </a:r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952728" y="3161584"/>
            <a:ext cx="500066" cy="432000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452662" y="3233023"/>
            <a:ext cx="42862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5</a:t>
            </a:r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2952728" y="3590212"/>
            <a:ext cx="500066" cy="432000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∧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452662" y="3661651"/>
            <a:ext cx="42862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6</a:t>
            </a:r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952728" y="4018840"/>
            <a:ext cx="500066" cy="432000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52662" y="4090279"/>
            <a:ext cx="42862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7</a:t>
            </a:r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952728" y="4450840"/>
            <a:ext cx="500066" cy="432000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452662" y="4522279"/>
            <a:ext cx="42862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8</a:t>
            </a:r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2952728" y="4879468"/>
            <a:ext cx="500066" cy="432000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452662" y="4950907"/>
            <a:ext cx="42862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9</a:t>
            </a:r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2952728" y="5308096"/>
            <a:ext cx="500066" cy="432000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452662" y="5379535"/>
            <a:ext cx="42862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10</a:t>
            </a:r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2952728" y="5736724"/>
            <a:ext cx="500066" cy="432000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∧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452662" y="5808163"/>
            <a:ext cx="42862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11</a:t>
            </a:r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2952728" y="6165352"/>
            <a:ext cx="500066" cy="432000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52662" y="6236791"/>
            <a:ext cx="42862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12</a:t>
            </a:r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cxnSp>
        <p:nvCxnSpPr>
          <p:cNvPr id="68" name="直接箭头连接符 67"/>
          <p:cNvCxnSpPr>
            <a:endCxn id="42" idx="1"/>
          </p:cNvCxnSpPr>
          <p:nvPr/>
        </p:nvCxnSpPr>
        <p:spPr>
          <a:xfrm flipV="1">
            <a:off x="3238480" y="2079695"/>
            <a:ext cx="642942" cy="0"/>
          </a:xfrm>
          <a:prstGeom prst="straightConnector1">
            <a:avLst/>
          </a:prstGeom>
          <a:ln w="28575">
            <a:solidFill>
              <a:srgbClr val="F298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03"/>
          <p:cNvGrpSpPr/>
          <p:nvPr/>
        </p:nvGrpSpPr>
        <p:grpSpPr>
          <a:xfrm>
            <a:off x="3881422" y="2363066"/>
            <a:ext cx="1000132" cy="357190"/>
            <a:chOff x="6215074" y="1980796"/>
            <a:chExt cx="1000132" cy="357190"/>
          </a:xfrm>
        </p:grpSpPr>
        <p:sp>
          <p:nvSpPr>
            <p:cNvPr id="69" name="矩形 68"/>
            <p:cNvSpPr/>
            <p:nvPr/>
          </p:nvSpPr>
          <p:spPr>
            <a:xfrm>
              <a:off x="6215074" y="1980796"/>
              <a:ext cx="500066" cy="35719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29</a:t>
              </a:r>
              <a:endPara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6715140" y="1980796"/>
              <a:ext cx="500066" cy="35719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sz="1800" dirty="0">
                <a:solidFill>
                  <a:srgbClr val="3333FF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cxnSp>
        <p:nvCxnSpPr>
          <p:cNvPr id="71" name="直接箭头连接符 70"/>
          <p:cNvCxnSpPr/>
          <p:nvPr/>
        </p:nvCxnSpPr>
        <p:spPr>
          <a:xfrm flipV="1">
            <a:off x="3238480" y="2541661"/>
            <a:ext cx="642942" cy="0"/>
          </a:xfrm>
          <a:prstGeom prst="straightConnector1">
            <a:avLst/>
          </a:prstGeom>
          <a:ln w="28575">
            <a:solidFill>
              <a:srgbClr val="F298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104"/>
          <p:cNvGrpSpPr/>
          <p:nvPr/>
        </p:nvGrpSpPr>
        <p:grpSpPr>
          <a:xfrm>
            <a:off x="5238744" y="2375766"/>
            <a:ext cx="1000132" cy="357190"/>
            <a:chOff x="7858148" y="1993496"/>
            <a:chExt cx="1000132" cy="357190"/>
          </a:xfrm>
        </p:grpSpPr>
        <p:sp>
          <p:nvSpPr>
            <p:cNvPr id="72" name="矩形 71"/>
            <p:cNvSpPr/>
            <p:nvPr/>
          </p:nvSpPr>
          <p:spPr>
            <a:xfrm>
              <a:off x="7858148" y="1993496"/>
              <a:ext cx="500066" cy="35719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800" dirty="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rPr>
                <a:t>16</a:t>
              </a:r>
              <a:endParaRPr lang="zh-CN" altLang="en-US" sz="18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8358214" y="1993496"/>
              <a:ext cx="500066" cy="357190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800" dirty="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rPr>
                <a:t>∧</a:t>
              </a:r>
            </a:p>
          </p:txBody>
        </p:sp>
      </p:grpSp>
      <p:cxnSp>
        <p:nvCxnSpPr>
          <p:cNvPr id="74" name="直接箭头连接符 73"/>
          <p:cNvCxnSpPr/>
          <p:nvPr/>
        </p:nvCxnSpPr>
        <p:spPr>
          <a:xfrm flipV="1">
            <a:off x="4595802" y="2554361"/>
            <a:ext cx="642942" cy="0"/>
          </a:xfrm>
          <a:prstGeom prst="straightConnector1">
            <a:avLst/>
          </a:prstGeom>
          <a:ln w="28575">
            <a:solidFill>
              <a:srgbClr val="F298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/>
          <p:cNvSpPr/>
          <p:nvPr/>
        </p:nvSpPr>
        <p:spPr>
          <a:xfrm>
            <a:off x="3881422" y="6220718"/>
            <a:ext cx="500066" cy="357190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77</a:t>
            </a:r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4381488" y="6220718"/>
            <a:ext cx="500066" cy="357190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cxnSp>
        <p:nvCxnSpPr>
          <p:cNvPr id="77" name="直接箭头连接符 76"/>
          <p:cNvCxnSpPr>
            <a:endCxn id="75" idx="1"/>
          </p:cNvCxnSpPr>
          <p:nvPr/>
        </p:nvCxnSpPr>
        <p:spPr>
          <a:xfrm flipV="1">
            <a:off x="3238480" y="6399313"/>
            <a:ext cx="642942" cy="0"/>
          </a:xfrm>
          <a:prstGeom prst="straightConnector1">
            <a:avLst/>
          </a:prstGeom>
          <a:ln w="28575">
            <a:solidFill>
              <a:srgbClr val="F298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/>
          <p:cNvSpPr/>
          <p:nvPr/>
        </p:nvSpPr>
        <p:spPr>
          <a:xfrm>
            <a:off x="5238744" y="6233418"/>
            <a:ext cx="500066" cy="357190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90</a:t>
            </a:r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5738810" y="6233418"/>
            <a:ext cx="500066" cy="357190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∧</a:t>
            </a:r>
          </a:p>
        </p:txBody>
      </p:sp>
      <p:cxnSp>
        <p:nvCxnSpPr>
          <p:cNvPr id="80" name="直接箭头连接符 79"/>
          <p:cNvCxnSpPr>
            <a:endCxn id="78" idx="1"/>
          </p:cNvCxnSpPr>
          <p:nvPr/>
        </p:nvCxnSpPr>
        <p:spPr>
          <a:xfrm flipV="1">
            <a:off x="4595802" y="6412013"/>
            <a:ext cx="642942" cy="0"/>
          </a:xfrm>
          <a:prstGeom prst="straightConnector1">
            <a:avLst/>
          </a:prstGeom>
          <a:ln w="28575">
            <a:solidFill>
              <a:srgbClr val="F298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矩形 80"/>
          <p:cNvSpPr/>
          <p:nvPr/>
        </p:nvSpPr>
        <p:spPr>
          <a:xfrm>
            <a:off x="3881422" y="2804394"/>
            <a:ext cx="500066" cy="357190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43</a:t>
            </a:r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4381488" y="2804394"/>
            <a:ext cx="500066" cy="357190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∧</a:t>
            </a:r>
          </a:p>
        </p:txBody>
      </p:sp>
      <p:cxnSp>
        <p:nvCxnSpPr>
          <p:cNvPr id="83" name="直接箭头连接符 82"/>
          <p:cNvCxnSpPr>
            <a:endCxn id="81" idx="1"/>
          </p:cNvCxnSpPr>
          <p:nvPr/>
        </p:nvCxnSpPr>
        <p:spPr>
          <a:xfrm flipV="1">
            <a:off x="3238480" y="2982989"/>
            <a:ext cx="642942" cy="0"/>
          </a:xfrm>
          <a:prstGeom prst="straightConnector1">
            <a:avLst/>
          </a:prstGeom>
          <a:ln w="28575">
            <a:solidFill>
              <a:srgbClr val="F298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>
            <a:off x="3881422" y="3240960"/>
            <a:ext cx="500066" cy="357190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31</a:t>
            </a:r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4381488" y="3240960"/>
            <a:ext cx="500066" cy="357190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∧</a:t>
            </a:r>
          </a:p>
        </p:txBody>
      </p:sp>
      <p:cxnSp>
        <p:nvCxnSpPr>
          <p:cNvPr id="86" name="直接箭头连接符 85"/>
          <p:cNvCxnSpPr>
            <a:endCxn id="84" idx="1"/>
          </p:cNvCxnSpPr>
          <p:nvPr/>
        </p:nvCxnSpPr>
        <p:spPr>
          <a:xfrm flipV="1">
            <a:off x="3238480" y="3419555"/>
            <a:ext cx="642942" cy="0"/>
          </a:xfrm>
          <a:prstGeom prst="straightConnector1">
            <a:avLst/>
          </a:prstGeom>
          <a:ln w="28575">
            <a:solidFill>
              <a:srgbClr val="F298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 86"/>
          <p:cNvSpPr/>
          <p:nvPr/>
        </p:nvSpPr>
        <p:spPr>
          <a:xfrm>
            <a:off x="3881422" y="4090278"/>
            <a:ext cx="500066" cy="357190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46</a:t>
            </a:r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4381488" y="4090278"/>
            <a:ext cx="500066" cy="357190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∧</a:t>
            </a:r>
          </a:p>
        </p:txBody>
      </p:sp>
      <p:cxnSp>
        <p:nvCxnSpPr>
          <p:cNvPr id="89" name="直接箭头连接符 88"/>
          <p:cNvCxnSpPr>
            <a:endCxn id="87" idx="1"/>
          </p:cNvCxnSpPr>
          <p:nvPr/>
        </p:nvCxnSpPr>
        <p:spPr>
          <a:xfrm flipV="1">
            <a:off x="3238480" y="4268873"/>
            <a:ext cx="642942" cy="0"/>
          </a:xfrm>
          <a:prstGeom prst="straightConnector1">
            <a:avLst/>
          </a:prstGeom>
          <a:ln w="28575">
            <a:solidFill>
              <a:srgbClr val="F298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 89"/>
          <p:cNvSpPr/>
          <p:nvPr/>
        </p:nvSpPr>
        <p:spPr>
          <a:xfrm>
            <a:off x="3881422" y="4518906"/>
            <a:ext cx="500066" cy="357190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60</a:t>
            </a:r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4381488" y="4518906"/>
            <a:ext cx="500066" cy="357190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∧</a:t>
            </a:r>
          </a:p>
        </p:txBody>
      </p:sp>
      <p:cxnSp>
        <p:nvCxnSpPr>
          <p:cNvPr id="92" name="直接箭头连接符 91"/>
          <p:cNvCxnSpPr>
            <a:endCxn id="90" idx="1"/>
          </p:cNvCxnSpPr>
          <p:nvPr/>
        </p:nvCxnSpPr>
        <p:spPr>
          <a:xfrm flipV="1">
            <a:off x="3238480" y="4697501"/>
            <a:ext cx="642942" cy="0"/>
          </a:xfrm>
          <a:prstGeom prst="straightConnector1">
            <a:avLst/>
          </a:prstGeom>
          <a:ln w="28575">
            <a:solidFill>
              <a:srgbClr val="F298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矩形 92"/>
          <p:cNvSpPr/>
          <p:nvPr/>
        </p:nvSpPr>
        <p:spPr>
          <a:xfrm>
            <a:off x="3881422" y="4947534"/>
            <a:ext cx="500066" cy="357190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74</a:t>
            </a:r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4381488" y="4947534"/>
            <a:ext cx="500066" cy="357190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∧</a:t>
            </a:r>
          </a:p>
        </p:txBody>
      </p:sp>
      <p:cxnSp>
        <p:nvCxnSpPr>
          <p:cNvPr id="95" name="直接箭头连接符 94"/>
          <p:cNvCxnSpPr>
            <a:endCxn id="93" idx="1"/>
          </p:cNvCxnSpPr>
          <p:nvPr/>
        </p:nvCxnSpPr>
        <p:spPr>
          <a:xfrm flipV="1">
            <a:off x="3238480" y="5126129"/>
            <a:ext cx="642942" cy="0"/>
          </a:xfrm>
          <a:prstGeom prst="straightConnector1">
            <a:avLst/>
          </a:prstGeom>
          <a:ln w="28575">
            <a:solidFill>
              <a:srgbClr val="F298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/>
          <p:cNvSpPr/>
          <p:nvPr/>
        </p:nvSpPr>
        <p:spPr>
          <a:xfrm>
            <a:off x="3881422" y="5376162"/>
            <a:ext cx="500066" cy="357190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88</a:t>
            </a:r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4381488" y="5376162"/>
            <a:ext cx="500066" cy="357190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∧</a:t>
            </a:r>
          </a:p>
        </p:txBody>
      </p:sp>
      <p:cxnSp>
        <p:nvCxnSpPr>
          <p:cNvPr id="98" name="直接箭头连接符 97"/>
          <p:cNvCxnSpPr>
            <a:endCxn id="96" idx="1"/>
          </p:cNvCxnSpPr>
          <p:nvPr/>
        </p:nvCxnSpPr>
        <p:spPr>
          <a:xfrm flipV="1">
            <a:off x="3238480" y="5554757"/>
            <a:ext cx="642942" cy="0"/>
          </a:xfrm>
          <a:prstGeom prst="straightConnector1">
            <a:avLst/>
          </a:prstGeom>
          <a:ln w="28575">
            <a:solidFill>
              <a:srgbClr val="F298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112"/>
          <p:cNvGrpSpPr/>
          <p:nvPr/>
        </p:nvGrpSpPr>
        <p:grpSpPr>
          <a:xfrm>
            <a:off x="5015881" y="1700809"/>
            <a:ext cx="5437838" cy="584775"/>
            <a:chOff x="3586765" y="1281148"/>
            <a:chExt cx="5233787" cy="584775"/>
          </a:xfrm>
        </p:grpSpPr>
        <p:sp>
          <p:nvSpPr>
            <p:cNvPr id="102" name="TextBox 101"/>
            <p:cNvSpPr txBox="1"/>
            <p:nvPr/>
          </p:nvSpPr>
          <p:spPr>
            <a:xfrm>
              <a:off x="5245170" y="1281148"/>
              <a:ext cx="35753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b="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有</a:t>
              </a:r>
              <a:r>
                <a:rPr lang="en-US" altLang="zh-CN" sz="1600" b="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1</a:t>
              </a:r>
              <a:r>
                <a:rPr lang="zh-CN" altLang="en-US" sz="1600" b="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个结点的单链表，不成功查找需要</a:t>
              </a:r>
              <a:r>
                <a:rPr lang="en-US" altLang="zh-CN" sz="1600" b="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1</a:t>
              </a:r>
              <a:r>
                <a:rPr lang="zh-CN" altLang="en-US" sz="1600" b="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次关键字比较，共有</a:t>
              </a:r>
              <a:r>
                <a:rPr lang="en-US" altLang="zh-CN" sz="1600" b="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7</a:t>
              </a:r>
              <a:r>
                <a:rPr lang="zh-CN" altLang="en-US" sz="1600" b="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个这样的单链表</a:t>
              </a:r>
            </a:p>
          </p:txBody>
        </p:sp>
        <p:cxnSp>
          <p:nvCxnSpPr>
            <p:cNvPr id="107" name="直接箭头连接符 106"/>
            <p:cNvCxnSpPr>
              <a:cxnSpLocks/>
            </p:cNvCxnSpPr>
            <p:nvPr/>
          </p:nvCxnSpPr>
          <p:spPr>
            <a:xfrm flipH="1" flipV="1">
              <a:off x="3586765" y="1608925"/>
              <a:ext cx="1689135" cy="662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113"/>
          <p:cNvGrpSpPr/>
          <p:nvPr/>
        </p:nvGrpSpPr>
        <p:grpSpPr>
          <a:xfrm>
            <a:off x="6384033" y="2278618"/>
            <a:ext cx="4141955" cy="584775"/>
            <a:chOff x="4784295" y="2379268"/>
            <a:chExt cx="4141955" cy="584775"/>
          </a:xfrm>
        </p:grpSpPr>
        <p:sp>
          <p:nvSpPr>
            <p:cNvPr id="110" name="TextBox 109"/>
            <p:cNvSpPr txBox="1"/>
            <p:nvPr/>
          </p:nvSpPr>
          <p:spPr>
            <a:xfrm>
              <a:off x="5144335" y="2379268"/>
              <a:ext cx="37819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b="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有</a:t>
              </a:r>
              <a:r>
                <a:rPr lang="en-US" altLang="zh-CN" sz="1600" b="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2</a:t>
              </a:r>
              <a:r>
                <a:rPr lang="zh-CN" altLang="en-US" sz="1600" b="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个结点的单链表，不成功查找需要</a:t>
              </a:r>
              <a:r>
                <a:rPr lang="en-US" altLang="zh-CN" sz="1600" b="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2</a:t>
              </a:r>
              <a:r>
                <a:rPr lang="zh-CN" altLang="en-US" sz="1600" b="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次关键字比较，共有</a:t>
              </a:r>
              <a:r>
                <a:rPr lang="en-US" altLang="zh-CN" sz="1600" b="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2</a:t>
              </a:r>
              <a:r>
                <a:rPr lang="zh-CN" altLang="en-US" sz="1600" b="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个这样的单链表</a:t>
              </a:r>
            </a:p>
          </p:txBody>
        </p:sp>
        <p:cxnSp>
          <p:nvCxnSpPr>
            <p:cNvPr id="111" name="直接箭头连接符 110"/>
            <p:cNvCxnSpPr>
              <a:cxnSpLocks/>
              <a:stCxn id="110" idx="1"/>
            </p:cNvCxnSpPr>
            <p:nvPr/>
          </p:nvCxnSpPr>
          <p:spPr>
            <a:xfrm flipH="1">
              <a:off x="4784295" y="2671656"/>
              <a:ext cx="360040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115"/>
          <p:cNvGrpSpPr/>
          <p:nvPr/>
        </p:nvGrpSpPr>
        <p:grpSpPr>
          <a:xfrm>
            <a:off x="6650754" y="3755181"/>
            <a:ext cx="4143404" cy="1857388"/>
            <a:chOff x="4429124" y="3143248"/>
            <a:chExt cx="4757242" cy="2143140"/>
          </a:xfrm>
        </p:grpSpPr>
        <p:sp>
          <p:nvSpPr>
            <p:cNvPr id="99" name="TextBox 98"/>
            <p:cNvSpPr txBox="1"/>
            <p:nvPr/>
          </p:nvSpPr>
          <p:spPr>
            <a:xfrm>
              <a:off x="4429124" y="3934430"/>
              <a:ext cx="1714513" cy="426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800" dirty="0" err="1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ASL</a:t>
              </a:r>
              <a:r>
                <a:rPr lang="zh-CN" altLang="en-US" sz="1800" baseline="-250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不成功</a:t>
              </a:r>
              <a:r>
                <a:rPr lang="en-US" altLang="zh-CN" sz="18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=</a:t>
              </a:r>
              <a:endParaRPr lang="zh-CN" altLang="en-US" sz="18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7643835" y="3967467"/>
              <a:ext cx="1542531" cy="426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8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=0.846</a:t>
              </a:r>
              <a:endParaRPr lang="zh-CN" altLang="en-US" sz="18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6000760" y="3720116"/>
              <a:ext cx="1857388" cy="426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8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1×7+2×2</a:t>
              </a:r>
              <a:endParaRPr lang="zh-CN" altLang="en-US" sz="18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cxnSp>
          <p:nvCxnSpPr>
            <p:cNvPr id="108" name="直接连接符 107"/>
            <p:cNvCxnSpPr>
              <a:cxnSpLocks/>
            </p:cNvCxnSpPr>
            <p:nvPr/>
          </p:nvCxnSpPr>
          <p:spPr>
            <a:xfrm flipV="1">
              <a:off x="5989242" y="4209240"/>
              <a:ext cx="1500198" cy="10941"/>
            </a:xfrm>
            <a:prstGeom prst="line">
              <a:avLst/>
            </a:prstGeom>
            <a:ln w="28575">
              <a:solidFill>
                <a:srgbClr val="F298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/>
            <p:cNvSpPr txBox="1"/>
            <p:nvPr/>
          </p:nvSpPr>
          <p:spPr>
            <a:xfrm>
              <a:off x="6429388" y="4291620"/>
              <a:ext cx="714380" cy="426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13</a:t>
              </a:r>
              <a:endParaRPr lang="zh-CN" altLang="en-US" sz="18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6000760" y="4824723"/>
              <a:ext cx="14287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zh-CN" sz="2000" dirty="0">
                  <a:solidFill>
                    <a:srgbClr val="F29803"/>
                  </a:solidFill>
                  <a:latin typeface="Consolas" pitchFamily="49" charset="0"/>
                  <a:ea typeface="思源黑体 CN Medium" panose="020B0600000000000000" pitchFamily="34" charset="-122"/>
                  <a:cs typeface="Consolas" pitchFamily="49" charset="0"/>
                </a:rPr>
                <a:t>α</a:t>
              </a:r>
              <a:r>
                <a:rPr lang="en-US" altLang="zh-CN" sz="2000" dirty="0">
                  <a:solidFill>
                    <a:srgbClr val="F2980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=</a:t>
              </a:r>
              <a:r>
                <a:rPr lang="en-US" altLang="zh-CN" sz="2000" i="1" dirty="0">
                  <a:solidFill>
                    <a:srgbClr val="F2980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n</a:t>
              </a:r>
              <a:r>
                <a:rPr lang="en-US" altLang="zh-CN" sz="2000" dirty="0">
                  <a:solidFill>
                    <a:srgbClr val="F2980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/</a:t>
              </a:r>
              <a:r>
                <a:rPr lang="en-US" altLang="zh-CN" sz="2000" i="1" dirty="0">
                  <a:solidFill>
                    <a:srgbClr val="F2980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m</a:t>
              </a:r>
              <a:endParaRPr lang="zh-CN" altLang="en-US" sz="20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115" name="下箭头 114"/>
            <p:cNvSpPr/>
            <p:nvPr/>
          </p:nvSpPr>
          <p:spPr>
            <a:xfrm>
              <a:off x="6572264" y="3143248"/>
              <a:ext cx="235481" cy="494571"/>
            </a:xfrm>
            <a:prstGeom prst="downArrow">
              <a:avLst/>
            </a:prstGeom>
            <a:solidFill>
              <a:srgbClr val="F29803"/>
            </a:solidFill>
            <a:ln>
              <a:solidFill>
                <a:srgbClr val="F29803"/>
              </a:solidFill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103" name="文本框 102">
            <a:extLst>
              <a:ext uri="{FF2B5EF4-FFF2-40B4-BE49-F238E27FC236}">
                <a16:creationId xmlns:a16="http://schemas.microsoft.com/office/drawing/2014/main" id="{9D5D583A-6AEB-1598-7648-67ED72D71266}"/>
              </a:ext>
            </a:extLst>
          </p:cNvPr>
          <p:cNvSpPr txBox="1"/>
          <p:nvPr/>
        </p:nvSpPr>
        <p:spPr>
          <a:xfrm>
            <a:off x="1055440" y="158067"/>
            <a:ext cx="5181227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dirty="0"/>
              <a:t>拉链法不成功查找的</a:t>
            </a:r>
            <a:r>
              <a:rPr lang="en-US" altLang="zh-CN" dirty="0"/>
              <a:t>ASL</a:t>
            </a:r>
            <a:r>
              <a:rPr lang="zh-CN" altLang="en-US" dirty="0"/>
              <a:t>不成功计算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CCEA183-D6BB-9413-2278-B440A529112E}"/>
              </a:ext>
            </a:extLst>
          </p:cNvPr>
          <p:cNvSpPr/>
          <p:nvPr/>
        </p:nvSpPr>
        <p:spPr>
          <a:xfrm>
            <a:off x="6600056" y="3546249"/>
            <a:ext cx="4012278" cy="2193847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2" name="Text Box 4"/>
          <p:cNvSpPr txBox="1">
            <a:spLocks noChangeArrowheads="1"/>
          </p:cNvSpPr>
          <p:nvPr/>
        </p:nvSpPr>
        <p:spPr bwMode="auto">
          <a:xfrm>
            <a:off x="3650886" y="963102"/>
            <a:ext cx="194310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algn="l">
              <a:spcBef>
                <a:spcPct val="50000"/>
              </a:spcBef>
              <a:defRPr sz="160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defRPr>
            </a:lvl1pPr>
          </a:lstStyle>
          <a:p>
            <a:r>
              <a:rPr lang="zh-CN" altLang="en-US" dirty="0"/>
              <a:t>学号　       姓名</a:t>
            </a:r>
          </a:p>
        </p:txBody>
      </p:sp>
      <p:sp>
        <p:nvSpPr>
          <p:cNvPr id="181253" name="Text Box 5"/>
          <p:cNvSpPr txBox="1">
            <a:spLocks noChangeArrowheads="1"/>
          </p:cNvSpPr>
          <p:nvPr/>
        </p:nvSpPr>
        <p:spPr bwMode="auto">
          <a:xfrm>
            <a:off x="3362853" y="1323049"/>
            <a:ext cx="2374900" cy="1433827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/>
            <a:tailEnd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16000" tIns="108000" bIns="108000">
            <a:spAutoFit/>
          </a:bodyPr>
          <a:lstStyle>
            <a:defPPr>
              <a:defRPr lang="zh-CN"/>
            </a:defPPr>
            <a:lvl1pPr marL="0" indent="0" algn="l">
              <a:spcBef>
                <a:spcPct val="50000"/>
              </a:spcBef>
              <a:buFont typeface="Arial" panose="020B0604020202020204" pitchFamily="34" charset="0"/>
              <a:buNone/>
              <a:defRPr kumimoji="1" sz="160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defRPr>
            </a:lvl1pPr>
          </a:lstStyle>
          <a:p>
            <a:pPr>
              <a:spcBef>
                <a:spcPts val="600"/>
              </a:spcBef>
            </a:pPr>
            <a:r>
              <a:rPr lang="en-US" altLang="zh-CN" dirty="0"/>
              <a:t>201001001</a:t>
            </a:r>
            <a:r>
              <a:rPr lang="zh-CN" altLang="en-US" dirty="0"/>
              <a:t>　张三</a:t>
            </a:r>
          </a:p>
          <a:p>
            <a:pPr>
              <a:spcBef>
                <a:spcPts val="600"/>
              </a:spcBef>
            </a:pPr>
            <a:r>
              <a:rPr lang="en-US" altLang="zh-CN" dirty="0"/>
              <a:t>201001003</a:t>
            </a:r>
            <a:r>
              <a:rPr lang="zh-CN" altLang="en-US" dirty="0"/>
              <a:t>　李四</a:t>
            </a:r>
          </a:p>
          <a:p>
            <a:pPr>
              <a:spcBef>
                <a:spcPts val="600"/>
              </a:spcBef>
            </a:pPr>
            <a:r>
              <a:rPr lang="en-US" altLang="zh-CN" dirty="0"/>
              <a:t>…</a:t>
            </a:r>
          </a:p>
          <a:p>
            <a:pPr>
              <a:spcBef>
                <a:spcPts val="600"/>
              </a:spcBef>
            </a:pPr>
            <a:r>
              <a:rPr lang="en-US" altLang="zh-CN" dirty="0"/>
              <a:t>201001025</a:t>
            </a:r>
            <a:r>
              <a:rPr lang="zh-CN" altLang="en-US" dirty="0"/>
              <a:t>　王五</a:t>
            </a:r>
          </a:p>
        </p:txBody>
      </p:sp>
      <p:sp>
        <p:nvSpPr>
          <p:cNvPr id="181298" name="Text Box 50"/>
          <p:cNvSpPr txBox="1">
            <a:spLocks noChangeArrowheads="1"/>
          </p:cNvSpPr>
          <p:nvPr/>
        </p:nvSpPr>
        <p:spPr bwMode="auto">
          <a:xfrm>
            <a:off x="5811126" y="1864987"/>
            <a:ext cx="251936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algn="l">
              <a:spcBef>
                <a:spcPct val="50000"/>
              </a:spcBef>
              <a:defRPr sz="160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defRPr>
            </a:lvl1pPr>
          </a:lstStyle>
          <a:p>
            <a:r>
              <a:rPr lang="en-US" altLang="zh-CN" dirty="0"/>
              <a:t>n=20</a:t>
            </a:r>
            <a:r>
              <a:rPr lang="zh-CN" altLang="en-US" dirty="0"/>
              <a:t>，</a:t>
            </a:r>
            <a:r>
              <a:rPr lang="en-US" altLang="zh-CN" dirty="0"/>
              <a:t>m=30</a:t>
            </a:r>
          </a:p>
        </p:txBody>
      </p:sp>
      <p:grpSp>
        <p:nvGrpSpPr>
          <p:cNvPr id="4" name="组合 28"/>
          <p:cNvGrpSpPr/>
          <p:nvPr/>
        </p:nvGrpSpPr>
        <p:grpSpPr>
          <a:xfrm>
            <a:off x="8547429" y="3202603"/>
            <a:ext cx="706760" cy="1440000"/>
            <a:chOff x="7929586" y="3429000"/>
            <a:chExt cx="706760" cy="1440000"/>
          </a:xfrm>
        </p:grpSpPr>
        <p:sp>
          <p:nvSpPr>
            <p:cNvPr id="26" name="右大括号 25"/>
            <p:cNvSpPr/>
            <p:nvPr/>
          </p:nvSpPr>
          <p:spPr>
            <a:xfrm>
              <a:off x="7929586" y="3429000"/>
              <a:ext cx="180000" cy="1440000"/>
            </a:xfrm>
            <a:prstGeom prst="rightBrace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174681" y="3497588"/>
              <a:ext cx="461665" cy="128588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zh-CN" altLang="en-US" sz="1800" dirty="0">
                  <a:solidFill>
                    <a:srgbClr val="F2980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哈希表</a:t>
              </a:r>
              <a:endPara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503893" y="5380427"/>
            <a:ext cx="457203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algn="l">
              <a:spcBef>
                <a:spcPct val="50000"/>
              </a:spcBef>
              <a:defRPr sz="160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defRPr>
            </a:lvl1pPr>
          </a:lstStyle>
          <a:p>
            <a:r>
              <a:rPr lang="zh-CN" altLang="en-US" dirty="0"/>
              <a:t>查找学号为</a:t>
            </a:r>
            <a:r>
              <a:rPr lang="en-US" altLang="zh-CN" dirty="0">
                <a:solidFill>
                  <a:srgbClr val="F29803"/>
                </a:solidFill>
              </a:rPr>
              <a:t>201001025</a:t>
            </a:r>
            <a:r>
              <a:rPr lang="zh-CN" altLang="en-US" dirty="0"/>
              <a:t>的学生姓名：</a:t>
            </a:r>
            <a:endParaRPr lang="en-US" altLang="zh-CN" dirty="0"/>
          </a:p>
        </p:txBody>
      </p:sp>
      <p:sp>
        <p:nvSpPr>
          <p:cNvPr id="30" name="TextBox 29"/>
          <p:cNvSpPr txBox="1"/>
          <p:nvPr/>
        </p:nvSpPr>
        <p:spPr>
          <a:xfrm>
            <a:off x="1575332" y="5739637"/>
            <a:ext cx="4786779" cy="833663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/>
            <a:tailEnd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16000" tIns="108000" bIns="108000">
            <a:spAutoFit/>
          </a:bodyPr>
          <a:lstStyle>
            <a:defPPr>
              <a:defRPr lang="zh-CN"/>
            </a:defPPr>
            <a:lvl1pPr marL="216000" indent="-216000" algn="l">
              <a:spcBef>
                <a:spcPct val="50000"/>
              </a:spcBef>
              <a:buFont typeface="Arial" panose="020B0604020202020204" pitchFamily="34" charset="0"/>
              <a:buChar char="•"/>
              <a:defRPr kumimoji="1" sz="160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defRPr>
            </a:lvl1pPr>
          </a:lstStyle>
          <a:p>
            <a:r>
              <a:rPr lang="zh-CN" altLang="en-US" dirty="0">
                <a:sym typeface="Wingdings"/>
              </a:rPr>
              <a:t>计算</a:t>
            </a:r>
            <a:r>
              <a:rPr lang="en-US" altLang="zh-CN" dirty="0">
                <a:sym typeface="Wingdings"/>
              </a:rPr>
              <a:t>:</a:t>
            </a:r>
            <a:r>
              <a:rPr lang="zh-CN" altLang="en-US" dirty="0">
                <a:sym typeface="Wingdings"/>
              </a:rPr>
              <a:t>地址</a:t>
            </a:r>
            <a:r>
              <a:rPr lang="en-US" altLang="zh-CN" dirty="0">
                <a:sym typeface="Wingdings"/>
              </a:rPr>
              <a:t>d=</a:t>
            </a:r>
            <a:r>
              <a:rPr lang="en-US" altLang="zh-CN" dirty="0"/>
              <a:t> 201001025-201001001=</a:t>
            </a:r>
            <a:r>
              <a:rPr lang="en-US" altLang="zh-CN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24</a:t>
            </a:r>
          </a:p>
          <a:p>
            <a:r>
              <a:rPr lang="zh-CN" altLang="en-US" dirty="0"/>
              <a:t>和</a:t>
            </a:r>
            <a:r>
              <a:rPr lang="en-US" altLang="zh-CN" dirty="0"/>
              <a:t>24</a:t>
            </a:r>
            <a:r>
              <a:rPr lang="zh-CN" altLang="en-US" dirty="0"/>
              <a:t>处的学号比较，相等，返回姓名“王五”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6451788" y="5811074"/>
            <a:ext cx="2214578" cy="642942"/>
            <a:chOff x="6500826" y="5786454"/>
            <a:chExt cx="2214578" cy="642942"/>
          </a:xfrm>
        </p:grpSpPr>
        <p:sp>
          <p:nvSpPr>
            <p:cNvPr id="31" name="TextBox 30"/>
            <p:cNvSpPr txBox="1"/>
            <p:nvPr/>
          </p:nvSpPr>
          <p:spPr>
            <a:xfrm>
              <a:off x="6715140" y="5857892"/>
              <a:ext cx="200026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>
                <a:spcBef>
                  <a:spcPct val="50000"/>
                </a:spcBef>
                <a:defRPr sz="16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defRPr>
              </a:lvl1pPr>
            </a:lstStyle>
            <a:p>
              <a:r>
                <a:rPr lang="zh-CN" altLang="en-US" dirty="0"/>
                <a:t>时间复杂度</a:t>
              </a:r>
              <a:r>
                <a:rPr lang="en-US" altLang="zh-CN" dirty="0"/>
                <a:t>O(1)</a:t>
              </a:r>
              <a:endParaRPr lang="zh-CN" altLang="en-US" dirty="0"/>
            </a:p>
          </p:txBody>
        </p:sp>
        <p:sp>
          <p:nvSpPr>
            <p:cNvPr id="32" name="右大括号 31"/>
            <p:cNvSpPr/>
            <p:nvPr/>
          </p:nvSpPr>
          <p:spPr>
            <a:xfrm>
              <a:off x="6500826" y="5786454"/>
              <a:ext cx="142876" cy="642942"/>
            </a:xfrm>
            <a:prstGeom prst="rightBrace">
              <a:avLst/>
            </a:prstGeom>
            <a:ln w="28575">
              <a:solidFill>
                <a:srgbClr val="F298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413759" y="2792939"/>
            <a:ext cx="7061663" cy="2556224"/>
            <a:chOff x="966721" y="2672976"/>
            <a:chExt cx="7061663" cy="2556224"/>
          </a:xfrm>
        </p:grpSpPr>
        <p:sp>
          <p:nvSpPr>
            <p:cNvPr id="181289" name="Text Box 41"/>
            <p:cNvSpPr txBox="1">
              <a:spLocks noChangeArrowheads="1"/>
            </p:cNvSpPr>
            <p:nvPr/>
          </p:nvSpPr>
          <p:spPr bwMode="auto">
            <a:xfrm>
              <a:off x="4365309" y="2765669"/>
              <a:ext cx="331311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存放地址</a:t>
              </a:r>
              <a:r>
                <a:rPr lang="en-US" altLang="zh-CN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=</a:t>
              </a:r>
              <a:r>
                <a:rPr lang="zh-CN" altLang="en-US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学号</a:t>
              </a:r>
              <a:r>
                <a:rPr lang="en-US" altLang="zh-CN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-201001001</a:t>
              </a:r>
            </a:p>
          </p:txBody>
        </p:sp>
        <p:sp>
          <p:nvSpPr>
            <p:cNvPr id="181297" name="AutoShape 49"/>
            <p:cNvSpPr>
              <a:spLocks noChangeArrowheads="1"/>
            </p:cNvSpPr>
            <p:nvPr/>
          </p:nvSpPr>
          <p:spPr bwMode="auto">
            <a:xfrm>
              <a:off x="4008119" y="2672976"/>
              <a:ext cx="206691" cy="540000"/>
            </a:xfrm>
            <a:prstGeom prst="downArrow">
              <a:avLst>
                <a:gd name="adj1" fmla="val 50000"/>
                <a:gd name="adj2" fmla="val 87707"/>
              </a:avLst>
            </a:prstGeom>
            <a:solidFill>
              <a:srgbClr val="F29803"/>
            </a:solidFill>
            <a:ln>
              <a:headEnd/>
              <a:tailEnd/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endParaRPr lang="zh-CN" altLang="en-US" sz="16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966721" y="3668781"/>
              <a:ext cx="1233788" cy="428177"/>
            </a:xfrm>
            <a:prstGeom prst="rect">
              <a:avLst/>
            </a:prstGeom>
            <a:solidFill>
              <a:srgbClr val="F29803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5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201001001</a:t>
              </a:r>
              <a:endParaRPr lang="zh-CN" altLang="en-US" sz="15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966721" y="4096958"/>
              <a:ext cx="1233788" cy="428177"/>
            </a:xfrm>
            <a:prstGeom prst="rect">
              <a:avLst/>
            </a:prstGeom>
            <a:solidFill>
              <a:srgbClr val="F29803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5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张三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377923" y="3214686"/>
              <a:ext cx="385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rPr>
                <a:t>0</a:t>
              </a:r>
              <a:endParaRPr lang="zh-CN" altLang="en-US" sz="16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190857" y="3668781"/>
              <a:ext cx="942041" cy="428177"/>
            </a:xfrm>
            <a:prstGeom prst="rect">
              <a:avLst/>
            </a:prstGeom>
            <a:solidFill>
              <a:srgbClr val="F29803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50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空闲</a:t>
              </a:r>
              <a:endParaRPr lang="en-US" altLang="zh-CN" sz="15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2190857" y="4096958"/>
              <a:ext cx="942041" cy="428177"/>
            </a:xfrm>
            <a:prstGeom prst="rect">
              <a:avLst/>
            </a:prstGeom>
            <a:solidFill>
              <a:srgbClr val="F29803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50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空闲</a:t>
              </a:r>
              <a:endParaRPr lang="zh-CN" altLang="en-US" sz="15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458043" y="3214686"/>
              <a:ext cx="385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rPr>
                <a:t>1</a:t>
              </a:r>
              <a:endParaRPr lang="zh-CN" altLang="en-US" sz="16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3123367" y="3668781"/>
              <a:ext cx="1233788" cy="428177"/>
            </a:xfrm>
            <a:prstGeom prst="rect">
              <a:avLst/>
            </a:prstGeom>
            <a:solidFill>
              <a:srgbClr val="F29803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5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201001003</a:t>
              </a:r>
              <a:endParaRPr lang="zh-CN" altLang="en-US" sz="15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123367" y="4096958"/>
              <a:ext cx="1233788" cy="428177"/>
            </a:xfrm>
            <a:prstGeom prst="rect">
              <a:avLst/>
            </a:prstGeom>
            <a:solidFill>
              <a:srgbClr val="F29803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5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李四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538163" y="3214686"/>
              <a:ext cx="385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rPr>
                <a:t>2</a:t>
              </a:r>
              <a:endParaRPr lang="zh-CN" altLang="en-US" sz="16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375076" y="3668781"/>
              <a:ext cx="785034" cy="428177"/>
            </a:xfrm>
            <a:prstGeom prst="rect">
              <a:avLst/>
            </a:prstGeom>
            <a:solidFill>
              <a:srgbClr val="F29803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5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  <a:sym typeface="Symbol"/>
                </a:rPr>
                <a:t></a:t>
              </a:r>
              <a:endParaRPr lang="zh-CN" altLang="en-US" sz="15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4375076" y="4096958"/>
              <a:ext cx="785034" cy="428177"/>
            </a:xfrm>
            <a:prstGeom prst="rect">
              <a:avLst/>
            </a:prstGeom>
            <a:solidFill>
              <a:srgbClr val="F29803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5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  <a:sym typeface="Symbol"/>
                </a:rPr>
                <a:t></a:t>
              </a:r>
              <a:endParaRPr lang="zh-CN" altLang="en-US" sz="15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384247" y="3214686"/>
              <a:ext cx="8358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  <a:sym typeface="Symbol"/>
                </a:rPr>
                <a:t> </a:t>
              </a:r>
              <a:endParaRPr lang="zh-CN" altLang="en-US" sz="16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142127" y="3668781"/>
              <a:ext cx="1233788" cy="428177"/>
            </a:xfrm>
            <a:prstGeom prst="rect">
              <a:avLst/>
            </a:prstGeom>
            <a:solidFill>
              <a:srgbClr val="F29803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5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201001025</a:t>
              </a:r>
              <a:endParaRPr lang="zh-CN" altLang="en-US" sz="15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142127" y="4096958"/>
              <a:ext cx="1233788" cy="428177"/>
            </a:xfrm>
            <a:prstGeom prst="rect">
              <a:avLst/>
            </a:prstGeom>
            <a:solidFill>
              <a:srgbClr val="F29803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5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王五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497806" y="3240604"/>
              <a:ext cx="5143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F2980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24</a:t>
              </a:r>
              <a:endParaRPr lang="zh-CN" altLang="en-US" sz="16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7086343" y="3668781"/>
              <a:ext cx="942041" cy="428177"/>
            </a:xfrm>
            <a:prstGeom prst="rect">
              <a:avLst/>
            </a:prstGeom>
            <a:solidFill>
              <a:srgbClr val="F29803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5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空闲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7086343" y="4096958"/>
              <a:ext cx="942041" cy="428177"/>
            </a:xfrm>
            <a:prstGeom prst="rect">
              <a:avLst/>
            </a:prstGeom>
            <a:solidFill>
              <a:srgbClr val="F29803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50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空闲</a:t>
              </a:r>
              <a:endParaRPr lang="zh-CN" altLang="en-US" sz="15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308304" y="3214686"/>
              <a:ext cx="5018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rPr>
                <a:t>29</a:t>
              </a:r>
              <a:endParaRPr lang="zh-CN" altLang="en-US" sz="16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6378111" y="3668781"/>
              <a:ext cx="785034" cy="428177"/>
            </a:xfrm>
            <a:prstGeom prst="rect">
              <a:avLst/>
            </a:prstGeom>
            <a:solidFill>
              <a:srgbClr val="F29803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5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  <a:sym typeface="Symbol"/>
                </a:rPr>
                <a:t></a:t>
              </a:r>
              <a:endParaRPr lang="zh-CN" altLang="en-US" sz="15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378111" y="4096958"/>
              <a:ext cx="785034" cy="428177"/>
            </a:xfrm>
            <a:prstGeom prst="rect">
              <a:avLst/>
            </a:prstGeom>
            <a:solidFill>
              <a:srgbClr val="F29803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5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  <a:sym typeface="Symbol"/>
                </a:rPr>
                <a:t></a:t>
              </a:r>
              <a:endParaRPr lang="zh-CN" altLang="en-US" sz="15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372200" y="3214686"/>
              <a:ext cx="8358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  <a:sym typeface="Symbol"/>
                </a:rPr>
                <a:t> </a:t>
              </a:r>
              <a:endParaRPr lang="zh-CN" altLang="en-US" sz="16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0" name="左大括号 39"/>
            <p:cNvSpPr/>
            <p:nvPr/>
          </p:nvSpPr>
          <p:spPr>
            <a:xfrm rot="16200000">
              <a:off x="4391600" y="1223447"/>
              <a:ext cx="216000" cy="7056000"/>
            </a:xfrm>
            <a:prstGeom prst="leftBrac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563888" y="4890646"/>
              <a:ext cx="19288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  <a:sym typeface="Symbol"/>
                </a:rPr>
                <a:t>30</a:t>
              </a:r>
              <a:r>
                <a:rPr lang="zh-CN" altLang="en-US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  <a:sym typeface="Symbol"/>
                </a:rPr>
                <a:t>个元素空间</a:t>
              </a:r>
              <a:r>
                <a:rPr lang="en-US" altLang="zh-CN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  <a:sym typeface="Symbol"/>
                </a:rPr>
                <a:t> </a:t>
              </a:r>
              <a:endPara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F1B9384B-C5A5-DE63-1D89-61D2E2C5E487}"/>
              </a:ext>
            </a:extLst>
          </p:cNvPr>
          <p:cNvSpPr txBox="1"/>
          <p:nvPr/>
        </p:nvSpPr>
        <p:spPr>
          <a:xfrm>
            <a:off x="1055440" y="158067"/>
            <a:ext cx="3026791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dirty="0"/>
              <a:t>哈希表适合情况示例</a:t>
            </a: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02319F1A-3D6B-BD52-758E-ED905FBF2C78}"/>
              </a:ext>
            </a:extLst>
          </p:cNvPr>
          <p:cNvGrpSpPr/>
          <p:nvPr/>
        </p:nvGrpSpPr>
        <p:grpSpPr>
          <a:xfrm>
            <a:off x="1487488" y="1628800"/>
            <a:ext cx="1417592" cy="785817"/>
            <a:chOff x="808469" y="1441384"/>
            <a:chExt cx="1000100" cy="785817"/>
          </a:xfrm>
        </p:grpSpPr>
        <p:sp>
          <p:nvSpPr>
            <p:cNvPr id="51" name="Oval 20">
              <a:extLst>
                <a:ext uri="{FF2B5EF4-FFF2-40B4-BE49-F238E27FC236}">
                  <a16:creationId xmlns:a16="http://schemas.microsoft.com/office/drawing/2014/main" id="{C8C240FB-5ADA-7B37-4C68-72D79D08D92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08469" y="1441384"/>
              <a:ext cx="1000100" cy="785817"/>
            </a:xfrm>
            <a:prstGeom prst="ellipse">
              <a:avLst/>
            </a:prstGeom>
            <a:solidFill>
              <a:srgbClr val="F29803"/>
            </a:solidFill>
            <a:ln w="38100">
              <a:solidFill>
                <a:srgbClr val="F2980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 sz="1600">
                <a:latin typeface="Calibri" pitchFamily="34" charset="0"/>
                <a:cs typeface="Arial" pitchFamily="34" charset="0"/>
              </a:endParaRPr>
            </a:p>
          </p:txBody>
        </p:sp>
        <p:sp>
          <p:nvSpPr>
            <p:cNvPr id="52" name="Text Box 23">
              <a:extLst>
                <a:ext uri="{FF2B5EF4-FFF2-40B4-BE49-F238E27FC236}">
                  <a16:creationId xmlns:a16="http://schemas.microsoft.com/office/drawing/2014/main" id="{99BB083C-3AF9-01B0-89E8-BDE7E4C9A41C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901471" y="1561348"/>
              <a:ext cx="874446" cy="58477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16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另一种存储结构：</a:t>
              </a:r>
            </a:p>
          </p:txBody>
        </p:sp>
      </p:grpSp>
      <p:pic>
        <p:nvPicPr>
          <p:cNvPr id="45" name="图片 44">
            <a:extLst>
              <a:ext uri="{FF2B5EF4-FFF2-40B4-BE49-F238E27FC236}">
                <a16:creationId xmlns:a16="http://schemas.microsoft.com/office/drawing/2014/main" id="{475863FE-2EA6-9D56-0D28-0450DD1690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556" y="2018969"/>
            <a:ext cx="3967726" cy="39677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1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1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2" grpId="0"/>
      <p:bldP spid="181253" grpId="0" animBg="1"/>
      <p:bldP spid="181298" grpId="0"/>
      <p:bldP spid="29" grpId="0"/>
      <p:bldP spid="30" grpId="0" animBg="1"/>
      <p:bldP spid="4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图示&#10;&#10;描述已自动生成">
            <a:extLst>
              <a:ext uri="{FF2B5EF4-FFF2-40B4-BE49-F238E27FC236}">
                <a16:creationId xmlns:a16="http://schemas.microsoft.com/office/drawing/2014/main" id="{0FD45914-8282-14EE-468A-E97AF3F089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44546" cy="645007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902C7E2-2ACA-3A6E-5506-1310CE08E302}"/>
              </a:ext>
            </a:extLst>
          </p:cNvPr>
          <p:cNvSpPr txBox="1"/>
          <p:nvPr/>
        </p:nvSpPr>
        <p:spPr>
          <a:xfrm>
            <a:off x="2674024" y="6489197"/>
            <a:ext cx="654801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本课件版权归清华大学出版社所有，仅提供教师教学使用，其他用途一律视为侵权</a:t>
            </a:r>
          </a:p>
        </p:txBody>
      </p:sp>
    </p:spTree>
    <p:extLst>
      <p:ext uri="{BB962C8B-B14F-4D97-AF65-F5344CB8AC3E}">
        <p14:creationId xmlns:p14="http://schemas.microsoft.com/office/powerpoint/2010/main" val="32375169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3647728" y="932438"/>
            <a:ext cx="7366544" cy="3672408"/>
            <a:chOff x="491604" y="265622"/>
            <a:chExt cx="8152362" cy="4237393"/>
          </a:xfrm>
        </p:grpSpPr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3280732" y="265622"/>
              <a:ext cx="2374900" cy="1669096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ash"/>
              <a:headEnd/>
              <a:tailEnd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600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201001001</a:t>
              </a:r>
              <a:r>
                <a:rPr lang="zh-CN" altLang="en-US" sz="1600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　张三</a:t>
              </a:r>
            </a:p>
            <a:p>
              <a:pPr algn="l">
                <a:spcBef>
                  <a:spcPct val="50000"/>
                </a:spcBef>
              </a:pPr>
              <a:r>
                <a:rPr lang="en-US" altLang="zh-CN" sz="1600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201001003</a:t>
              </a:r>
              <a:r>
                <a:rPr lang="zh-CN" altLang="en-US" sz="1600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　李四</a:t>
              </a:r>
            </a:p>
            <a:p>
              <a:pPr algn="l">
                <a:spcBef>
                  <a:spcPct val="50000"/>
                </a:spcBef>
              </a:pPr>
              <a:r>
                <a:rPr lang="en-US" altLang="zh-CN" sz="1600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…</a:t>
              </a:r>
            </a:p>
            <a:p>
              <a:pPr algn="l">
                <a:spcBef>
                  <a:spcPct val="50000"/>
                </a:spcBef>
              </a:pPr>
              <a:r>
                <a:rPr lang="en-US" altLang="zh-CN" sz="1600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201001025</a:t>
              </a:r>
              <a:r>
                <a:rPr lang="zh-CN" altLang="en-US" sz="1600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　王五</a:t>
              </a: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491604" y="2010486"/>
              <a:ext cx="8152362" cy="2492529"/>
              <a:chOff x="142844" y="2774414"/>
              <a:chExt cx="8152362" cy="2492529"/>
            </a:xfrm>
          </p:grpSpPr>
          <p:sp>
            <p:nvSpPr>
              <p:cNvPr id="7" name="Text Box 41"/>
              <p:cNvSpPr txBox="1">
                <a:spLocks noChangeArrowheads="1"/>
              </p:cNvSpPr>
              <p:nvPr/>
            </p:nvSpPr>
            <p:spPr bwMode="auto">
              <a:xfrm>
                <a:off x="4365308" y="2820457"/>
                <a:ext cx="3313112" cy="390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l">
                  <a:spcBef>
                    <a:spcPct val="50000"/>
                  </a:spcBef>
                  <a:defRPr sz="1600">
                    <a:solidFill>
                      <a:srgbClr val="52525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</a:defRPr>
                </a:lvl1pPr>
              </a:lstStyle>
              <a:p>
                <a:r>
                  <a:rPr lang="zh-CN" altLang="en-US" dirty="0"/>
                  <a:t>存放地址</a:t>
                </a:r>
                <a:r>
                  <a:rPr lang="en-US" altLang="zh-CN" dirty="0"/>
                  <a:t>=</a:t>
                </a:r>
                <a:r>
                  <a:rPr lang="zh-CN" altLang="en-US" dirty="0"/>
                  <a:t>学号</a:t>
                </a:r>
                <a:r>
                  <a:rPr lang="en-US" altLang="zh-CN" dirty="0"/>
                  <a:t>-201001001</a:t>
                </a:r>
              </a:p>
            </p:txBody>
          </p:sp>
          <p:sp>
            <p:nvSpPr>
              <p:cNvPr id="8" name="AutoShape 49"/>
              <p:cNvSpPr>
                <a:spLocks noChangeArrowheads="1"/>
              </p:cNvSpPr>
              <p:nvPr/>
            </p:nvSpPr>
            <p:spPr bwMode="auto">
              <a:xfrm>
                <a:off x="4008120" y="2774414"/>
                <a:ext cx="206691" cy="498461"/>
              </a:xfrm>
              <a:prstGeom prst="downArrow">
                <a:avLst>
                  <a:gd name="adj1" fmla="val 50000"/>
                  <a:gd name="adj2" fmla="val 87707"/>
                </a:avLst>
              </a:prstGeom>
              <a:solidFill>
                <a:srgbClr val="F29803"/>
              </a:solidFill>
              <a:ln>
                <a:headEnd/>
                <a:tailEnd/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none" anchor="ctr">
                <a:noAutofit/>
              </a:bodyPr>
              <a:lstStyle/>
              <a:p>
                <a:endParaRPr lang="zh-CN" altLang="en-US" sz="1800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142844" y="3668781"/>
                <a:ext cx="1414472" cy="428177"/>
              </a:xfrm>
              <a:prstGeom prst="rect">
                <a:avLst/>
              </a:prstGeom>
              <a:solidFill>
                <a:srgbClr val="F29803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50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</a:rPr>
                  <a:t>201001001</a:t>
                </a:r>
                <a:endParaRPr lang="zh-CN" altLang="en-US" sz="15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42844" y="4096958"/>
                <a:ext cx="1414472" cy="428177"/>
              </a:xfrm>
              <a:prstGeom prst="rect">
                <a:avLst/>
              </a:prstGeom>
              <a:solidFill>
                <a:srgbClr val="F29803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zh-CN" altLang="en-US" sz="15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</a:rPr>
                  <a:t>张三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57198" y="3214686"/>
                <a:ext cx="385765" cy="426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>
                    <a:solidFill>
                      <a:srgbClr val="525252"/>
                    </a:solidFill>
                    <a:latin typeface="Consolas" pitchFamily="49" charset="0"/>
                    <a:cs typeface="Consolas" pitchFamily="49" charset="0"/>
                  </a:rPr>
                  <a:t>0</a:t>
                </a:r>
                <a:endParaRPr lang="zh-CN" altLang="en-US" sz="1800" dirty="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1557316" y="3668781"/>
                <a:ext cx="1080000" cy="428177"/>
              </a:xfrm>
              <a:prstGeom prst="rect">
                <a:avLst/>
              </a:prstGeom>
              <a:solidFill>
                <a:srgbClr val="F29803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50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</a:rPr>
                  <a:t>空闲</a:t>
                </a:r>
                <a:endParaRPr lang="en-US" altLang="zh-CN" sz="150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1557316" y="4096958"/>
                <a:ext cx="1080000" cy="428177"/>
              </a:xfrm>
              <a:prstGeom prst="rect">
                <a:avLst/>
              </a:prstGeom>
              <a:solidFill>
                <a:srgbClr val="F29803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zh-CN" altLang="en-US" sz="150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</a:rPr>
                  <a:t>空闲</a:t>
                </a:r>
                <a:endParaRPr lang="zh-CN" altLang="en-US" sz="15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921170" y="3214686"/>
                <a:ext cx="385765" cy="426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>
                    <a:solidFill>
                      <a:srgbClr val="525252"/>
                    </a:solidFill>
                    <a:latin typeface="Consolas" pitchFamily="49" charset="0"/>
                    <a:cs typeface="Consolas" pitchFamily="49" charset="0"/>
                  </a:rPr>
                  <a:t>1</a:t>
                </a:r>
                <a:endParaRPr lang="zh-CN" altLang="en-US" sz="1800" dirty="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2635551" y="3668781"/>
                <a:ext cx="1414472" cy="428177"/>
              </a:xfrm>
              <a:prstGeom prst="rect">
                <a:avLst/>
              </a:prstGeom>
              <a:solidFill>
                <a:srgbClr val="F29803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5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</a:rPr>
                  <a:t>201001003</a:t>
                </a:r>
                <a:endParaRPr lang="zh-CN" altLang="en-US" sz="15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2635551" y="4096958"/>
                <a:ext cx="1414472" cy="428177"/>
              </a:xfrm>
              <a:prstGeom prst="rect">
                <a:avLst/>
              </a:prstGeom>
              <a:solidFill>
                <a:srgbClr val="F29803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zh-CN" altLang="en-US" sz="15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</a:rPr>
                  <a:t>李四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149904" y="3214686"/>
                <a:ext cx="385765" cy="426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>
                    <a:solidFill>
                      <a:srgbClr val="525252"/>
                    </a:solidFill>
                    <a:latin typeface="Consolas" pitchFamily="49" charset="0"/>
                    <a:cs typeface="Consolas" pitchFamily="49" charset="0"/>
                  </a:rPr>
                  <a:t>2</a:t>
                </a:r>
                <a:endParaRPr lang="zh-CN" altLang="en-US" sz="1800" dirty="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4050023" y="3668781"/>
                <a:ext cx="900000" cy="428177"/>
              </a:xfrm>
              <a:prstGeom prst="rect">
                <a:avLst/>
              </a:prstGeom>
              <a:solidFill>
                <a:srgbClr val="F29803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50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  <a:sym typeface="Symbol"/>
                  </a:rPr>
                  <a:t></a:t>
                </a:r>
                <a:endParaRPr lang="zh-CN" altLang="en-US" sz="15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4050023" y="4096958"/>
                <a:ext cx="900000" cy="428177"/>
              </a:xfrm>
              <a:prstGeom prst="rect">
                <a:avLst/>
              </a:prstGeom>
              <a:solidFill>
                <a:srgbClr val="F29803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zh-CN" sz="150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  <a:sym typeface="Symbol"/>
                  </a:rPr>
                  <a:t></a:t>
                </a:r>
                <a:endParaRPr lang="zh-CN" altLang="en-US" sz="15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135749" y="3214686"/>
                <a:ext cx="835825" cy="426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>
                    <a:solidFill>
                      <a:srgbClr val="525252"/>
                    </a:solidFill>
                    <a:latin typeface="Consolas" pitchFamily="49" charset="0"/>
                    <a:cs typeface="Consolas" pitchFamily="49" charset="0"/>
                    <a:sym typeface="Symbol"/>
                  </a:rPr>
                  <a:t> </a:t>
                </a:r>
                <a:endParaRPr lang="zh-CN" altLang="en-US" sz="1800" dirty="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4913138" y="3668781"/>
                <a:ext cx="1414472" cy="428177"/>
              </a:xfrm>
              <a:prstGeom prst="rect">
                <a:avLst/>
              </a:prstGeom>
              <a:solidFill>
                <a:srgbClr val="F29803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500">
                    <a:solidFill>
                      <a:srgbClr val="52525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</a:rPr>
                  <a:t>201001025</a:t>
                </a:r>
                <a:endParaRPr lang="zh-CN" altLang="en-US" sz="15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4913138" y="4096958"/>
                <a:ext cx="1414472" cy="428177"/>
              </a:xfrm>
              <a:prstGeom prst="rect">
                <a:avLst/>
              </a:prstGeom>
              <a:solidFill>
                <a:srgbClr val="F29803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zh-CN" altLang="en-US" sz="15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</a:rPr>
                  <a:t>王五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363197" y="3240604"/>
                <a:ext cx="514354" cy="426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>
                    <a:solidFill>
                      <a:srgbClr val="F29803"/>
                    </a:solidFill>
                    <a:latin typeface="Consolas" pitchFamily="49" charset="0"/>
                    <a:cs typeface="Consolas" pitchFamily="49" charset="0"/>
                  </a:rPr>
                  <a:t>24</a:t>
                </a:r>
                <a:endParaRPr lang="zh-CN" altLang="en-US" sz="1800" dirty="0">
                  <a:solidFill>
                    <a:srgbClr val="F29803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7215206" y="3668781"/>
                <a:ext cx="1080000" cy="428177"/>
              </a:xfrm>
              <a:prstGeom prst="rect">
                <a:avLst/>
              </a:prstGeom>
              <a:solidFill>
                <a:srgbClr val="F29803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zh-CN" altLang="en-US" sz="15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</a:rPr>
                  <a:t>空闲</a:t>
                </a: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7215206" y="4096958"/>
                <a:ext cx="1080000" cy="428177"/>
              </a:xfrm>
              <a:prstGeom prst="rect">
                <a:avLst/>
              </a:prstGeom>
              <a:solidFill>
                <a:srgbClr val="F29803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zh-CN" altLang="en-US" sz="15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</a:rPr>
                  <a:t>空闲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7579061" y="3214686"/>
                <a:ext cx="501831" cy="426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>
                    <a:solidFill>
                      <a:srgbClr val="525252"/>
                    </a:solidFill>
                    <a:latin typeface="Consolas" pitchFamily="49" charset="0"/>
                    <a:cs typeface="Consolas" pitchFamily="49" charset="0"/>
                  </a:rPr>
                  <a:t>29</a:t>
                </a:r>
                <a:endParaRPr lang="zh-CN" altLang="en-US" sz="1800" dirty="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6341090" y="3668781"/>
                <a:ext cx="900000" cy="428177"/>
              </a:xfrm>
              <a:prstGeom prst="rect">
                <a:avLst/>
              </a:prstGeom>
              <a:solidFill>
                <a:srgbClr val="F29803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50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  <a:sym typeface="Symbol"/>
                  </a:rPr>
                  <a:t></a:t>
                </a:r>
                <a:endParaRPr lang="zh-CN" altLang="en-US" sz="15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6341090" y="4096958"/>
                <a:ext cx="900000" cy="428177"/>
              </a:xfrm>
              <a:prstGeom prst="rect">
                <a:avLst/>
              </a:prstGeom>
              <a:solidFill>
                <a:srgbClr val="F29803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zh-CN" sz="150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  <a:sym typeface="Symbol"/>
                  </a:rPr>
                  <a:t></a:t>
                </a:r>
                <a:endParaRPr lang="zh-CN" altLang="en-US" sz="15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6426816" y="3214686"/>
                <a:ext cx="835825" cy="426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>
                    <a:solidFill>
                      <a:srgbClr val="525252"/>
                    </a:solidFill>
                    <a:latin typeface="Consolas" pitchFamily="49" charset="0"/>
                    <a:cs typeface="Consolas" pitchFamily="49" charset="0"/>
                    <a:sym typeface="Symbol"/>
                  </a:rPr>
                  <a:t> </a:t>
                </a:r>
                <a:endParaRPr lang="zh-CN" altLang="en-US" sz="1800" dirty="0">
                  <a:solidFill>
                    <a:srgbClr val="525252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30" name="左大括号 29"/>
              <p:cNvSpPr/>
              <p:nvPr/>
            </p:nvSpPr>
            <p:spPr>
              <a:xfrm rot="16200000">
                <a:off x="4106810" y="750918"/>
                <a:ext cx="216000" cy="8001056"/>
              </a:xfrm>
              <a:prstGeom prst="leftBrac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3250396" y="4876304"/>
                <a:ext cx="1928826" cy="390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l">
                  <a:spcBef>
                    <a:spcPct val="50000"/>
                  </a:spcBef>
                  <a:defRPr sz="1600">
                    <a:solidFill>
                      <a:srgbClr val="52525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</a:defRPr>
                </a:lvl1pPr>
              </a:lstStyle>
              <a:p>
                <a:r>
                  <a:rPr lang="en-US" altLang="zh-CN" dirty="0">
                    <a:sym typeface="Symbol"/>
                  </a:rPr>
                  <a:t>30</a:t>
                </a:r>
                <a:r>
                  <a:rPr lang="zh-CN" altLang="en-US" dirty="0">
                    <a:sym typeface="Symbol"/>
                  </a:rPr>
                  <a:t>个元素空间</a:t>
                </a:r>
                <a:r>
                  <a:rPr lang="en-US" altLang="zh-CN" dirty="0">
                    <a:sym typeface="Symbol"/>
                  </a:rPr>
                  <a:t> </a:t>
                </a:r>
                <a:endParaRPr lang="zh-CN" altLang="en-US" dirty="0"/>
              </a:p>
            </p:txBody>
          </p:sp>
        </p:grpSp>
      </p:grpSp>
      <p:sp>
        <p:nvSpPr>
          <p:cNvPr id="33" name="TextBox 32"/>
          <p:cNvSpPr txBox="1"/>
          <p:nvPr/>
        </p:nvSpPr>
        <p:spPr>
          <a:xfrm>
            <a:off x="4350520" y="4644572"/>
            <a:ext cx="6468938" cy="464331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/>
            <a:tailEnd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16000" tIns="108000" bIns="108000">
            <a:spAutoFit/>
          </a:bodyPr>
          <a:lstStyle>
            <a:defPPr>
              <a:defRPr lang="zh-CN"/>
            </a:defPPr>
            <a:lvl1pPr marL="0" indent="0" algn="l">
              <a:spcBef>
                <a:spcPts val="600"/>
              </a:spcBef>
              <a:buFont typeface="Arial" panose="020B0604020202020204" pitchFamily="34" charset="0"/>
              <a:buNone/>
              <a:defRPr kumimoji="1" sz="160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）如果学号不连续，中间空缺很多学号，会浪费很多空间</a:t>
            </a:r>
            <a:r>
              <a:rPr lang="en-US" altLang="zh-CN" dirty="0"/>
              <a:t>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350520" y="5825861"/>
            <a:ext cx="6468938" cy="464331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/>
            <a:tailEnd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16000" tIns="108000" bIns="108000">
            <a:spAutoFit/>
          </a:bodyPr>
          <a:lstStyle>
            <a:defPPr>
              <a:defRPr lang="zh-CN"/>
            </a:defPPr>
            <a:lvl1pPr marL="0" indent="0" algn="l">
              <a:spcBef>
                <a:spcPts val="600"/>
              </a:spcBef>
              <a:buFont typeface="Arial" panose="020B0604020202020204" pitchFamily="34" charset="0"/>
              <a:buNone/>
              <a:defRPr kumimoji="1" sz="160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）如果出现两个不同学号的元素存放地址相同？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955534" y="5139412"/>
            <a:ext cx="5320000" cy="617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algn="l">
              <a:spcBef>
                <a:spcPct val="50000"/>
              </a:spcBef>
              <a:defRPr sz="160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defRPr>
            </a:lvl1pPr>
          </a:lstStyle>
          <a:p>
            <a:pPr>
              <a:lnSpc>
                <a:spcPts val="2100"/>
              </a:lnSpc>
              <a:spcBef>
                <a:spcPts val="600"/>
              </a:spcBef>
            </a:pPr>
            <a:r>
              <a:rPr lang="zh-CN" altLang="en-US" sz="1400" dirty="0"/>
              <a:t>用求模方法解决，如存放地址</a:t>
            </a:r>
            <a:r>
              <a:rPr lang="en-US" altLang="zh-CN" sz="1400" dirty="0"/>
              <a:t>=(</a:t>
            </a:r>
            <a:r>
              <a:rPr lang="zh-CN" altLang="en-US" sz="1400" dirty="0"/>
              <a:t>学号</a:t>
            </a:r>
            <a:r>
              <a:rPr lang="en-US" altLang="zh-CN" sz="1400" dirty="0"/>
              <a:t>-201001001)%m</a:t>
            </a:r>
            <a:r>
              <a:rPr lang="zh-CN" altLang="en-US" sz="1400" dirty="0"/>
              <a:t>。保证存放地址在</a:t>
            </a:r>
            <a:r>
              <a:rPr lang="en-US" altLang="zh-CN" sz="1400" dirty="0"/>
              <a:t>0</a:t>
            </a:r>
            <a:r>
              <a:rPr lang="zh-CN" altLang="zh-CN" sz="1400" dirty="0"/>
              <a:t>～</a:t>
            </a:r>
            <a:r>
              <a:rPr lang="en-US" altLang="zh-CN" sz="1400" dirty="0"/>
              <a:t>m-1</a:t>
            </a:r>
            <a:r>
              <a:rPr lang="zh-CN" altLang="en-US" sz="1400" dirty="0"/>
              <a:t>中。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959395" y="6385302"/>
            <a:ext cx="464347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algn="l">
              <a:spcBef>
                <a:spcPct val="50000"/>
              </a:spcBef>
              <a:defRPr sz="160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defRPr>
            </a:lvl1pPr>
          </a:lstStyle>
          <a:p>
            <a:r>
              <a:rPr lang="zh-CN" altLang="en-US" sz="1400" dirty="0"/>
              <a:t>称为冲突。如何解决？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84220FB-04AE-3C8E-5534-17A8A5698E22}"/>
              </a:ext>
            </a:extLst>
          </p:cNvPr>
          <p:cNvSpPr txBox="1"/>
          <p:nvPr/>
        </p:nvSpPr>
        <p:spPr>
          <a:xfrm>
            <a:off x="1055440" y="158067"/>
            <a:ext cx="3026791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dirty="0"/>
              <a:t>哈希表适合情况示例</a:t>
            </a: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9FAA6FAC-4EB7-CB78-117A-6BFC469A97FF}"/>
              </a:ext>
            </a:extLst>
          </p:cNvPr>
          <p:cNvGrpSpPr/>
          <p:nvPr/>
        </p:nvGrpSpPr>
        <p:grpSpPr>
          <a:xfrm>
            <a:off x="3266170" y="5044303"/>
            <a:ext cx="1000100" cy="785817"/>
            <a:chOff x="808469" y="1441384"/>
            <a:chExt cx="1000100" cy="785817"/>
          </a:xfrm>
        </p:grpSpPr>
        <p:sp>
          <p:nvSpPr>
            <p:cNvPr id="43" name="Oval 20">
              <a:extLst>
                <a:ext uri="{FF2B5EF4-FFF2-40B4-BE49-F238E27FC236}">
                  <a16:creationId xmlns:a16="http://schemas.microsoft.com/office/drawing/2014/main" id="{FD1E8D77-9C4B-3EE5-C460-BBCE788F464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08469" y="1441384"/>
              <a:ext cx="1000100" cy="785817"/>
            </a:xfrm>
            <a:prstGeom prst="ellipse">
              <a:avLst/>
            </a:prstGeom>
            <a:solidFill>
              <a:srgbClr val="F29803"/>
            </a:solidFill>
            <a:ln w="38100">
              <a:solidFill>
                <a:srgbClr val="F2980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Calibri" pitchFamily="34" charset="0"/>
                <a:cs typeface="Arial" pitchFamily="34" charset="0"/>
              </a:endParaRPr>
            </a:p>
          </p:txBody>
        </p:sp>
        <p:sp>
          <p:nvSpPr>
            <p:cNvPr id="44" name="Text Box 23">
              <a:extLst>
                <a:ext uri="{FF2B5EF4-FFF2-40B4-BE49-F238E27FC236}">
                  <a16:creationId xmlns:a16="http://schemas.microsoft.com/office/drawing/2014/main" id="{7B0DF660-D483-B81C-C8EF-E8BCCEF8A7AC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860559" y="1644372"/>
              <a:ext cx="874446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0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问题</a:t>
              </a:r>
            </a:p>
          </p:txBody>
        </p:sp>
      </p:grpSp>
      <p:pic>
        <p:nvPicPr>
          <p:cNvPr id="40" name="图片 39">
            <a:extLst>
              <a:ext uri="{FF2B5EF4-FFF2-40B4-BE49-F238E27FC236}">
                <a16:creationId xmlns:a16="http://schemas.microsoft.com/office/drawing/2014/main" id="{DD375028-8E39-3D8C-00DD-EF55905C4C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62" r="18031"/>
          <a:stretch/>
        </p:blipFill>
        <p:spPr>
          <a:xfrm flipH="1">
            <a:off x="554851" y="1916832"/>
            <a:ext cx="3368759" cy="45214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/>
      <p:bldP spid="37" grpId="0"/>
      <p:bldP spid="3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573890" y="5726636"/>
            <a:ext cx="70009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algn="l">
              <a:spcBef>
                <a:spcPct val="50000"/>
              </a:spcBef>
              <a:defRPr sz="160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defRPr>
            </a:lvl1pPr>
          </a:lstStyle>
          <a:p>
            <a:r>
              <a:rPr lang="zh-CN" altLang="en-US" sz="1800" dirty="0">
                <a:solidFill>
                  <a:srgbClr val="F29803"/>
                </a:solidFill>
              </a:rPr>
              <a:t>哈希函数</a:t>
            </a:r>
            <a:r>
              <a:rPr lang="zh-CN" altLang="en-US" sz="1800" dirty="0"/>
              <a:t>：把关键字为</a:t>
            </a:r>
            <a:r>
              <a:rPr lang="en-US" altLang="zh-CN" sz="1800" dirty="0"/>
              <a:t>ki</a:t>
            </a:r>
            <a:r>
              <a:rPr lang="zh-CN" altLang="en-US" sz="1800" dirty="0"/>
              <a:t>的对象存放在相应的哈希地址中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3555555-2489-B237-79CC-9AAB02B1CF7C}"/>
              </a:ext>
            </a:extLst>
          </p:cNvPr>
          <p:cNvGrpSpPr/>
          <p:nvPr/>
        </p:nvGrpSpPr>
        <p:grpSpPr>
          <a:xfrm>
            <a:off x="1127448" y="1988840"/>
            <a:ext cx="8280920" cy="3629264"/>
            <a:chOff x="539552" y="1815960"/>
            <a:chExt cx="8280920" cy="3629264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E7883513-EC62-A4E7-165A-029DF37B88CB}"/>
                </a:ext>
              </a:extLst>
            </p:cNvPr>
            <p:cNvGrpSpPr/>
            <p:nvPr/>
          </p:nvGrpSpPr>
          <p:grpSpPr>
            <a:xfrm>
              <a:off x="539552" y="1815960"/>
              <a:ext cx="8280920" cy="3629264"/>
              <a:chOff x="539552" y="1988840"/>
              <a:chExt cx="8136904" cy="3456384"/>
            </a:xfrm>
          </p:grpSpPr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E3CA9C61-3935-1BE7-23BC-10E85B7F9A81}"/>
                  </a:ext>
                </a:extLst>
              </p:cNvPr>
              <p:cNvSpPr/>
              <p:nvPr/>
            </p:nvSpPr>
            <p:spPr>
              <a:xfrm>
                <a:off x="539552" y="1988840"/>
                <a:ext cx="8136904" cy="3456384"/>
              </a:xfrm>
              <a:prstGeom prst="roundRect">
                <a:avLst>
                  <a:gd name="adj" fmla="val 8108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矩形: 圆角 48">
                <a:extLst>
                  <a:ext uri="{FF2B5EF4-FFF2-40B4-BE49-F238E27FC236}">
                    <a16:creationId xmlns:a16="http://schemas.microsoft.com/office/drawing/2014/main" id="{1AA61ECC-BEB8-5614-EA03-83B02455D9D3}"/>
                  </a:ext>
                </a:extLst>
              </p:cNvPr>
              <p:cNvSpPr/>
              <p:nvPr/>
            </p:nvSpPr>
            <p:spPr>
              <a:xfrm>
                <a:off x="684816" y="2132856"/>
                <a:ext cx="7840488" cy="3168352"/>
              </a:xfrm>
              <a:prstGeom prst="roundRect">
                <a:avLst>
                  <a:gd name="adj" fmla="val 810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AutoShape 13"/>
            <p:cNvSpPr>
              <a:spLocks noChangeArrowheads="1"/>
            </p:cNvSpPr>
            <p:nvPr/>
          </p:nvSpPr>
          <p:spPr bwMode="auto">
            <a:xfrm>
              <a:off x="2676234" y="4263835"/>
              <a:ext cx="1800000" cy="252000"/>
            </a:xfrm>
            <a:prstGeom prst="rightArrow">
              <a:avLst>
                <a:gd name="adj1" fmla="val 50000"/>
                <a:gd name="adj2" fmla="val 149890"/>
              </a:avLst>
            </a:prstGeom>
            <a:solidFill>
              <a:schemeClr val="bg1">
                <a:lumMod val="75000"/>
              </a:schemeClr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" name="Text Box 14"/>
            <p:cNvSpPr txBox="1">
              <a:spLocks noChangeArrowheads="1"/>
            </p:cNvSpPr>
            <p:nvPr/>
          </p:nvSpPr>
          <p:spPr bwMode="auto">
            <a:xfrm rot="21112265">
              <a:off x="2617603" y="3341257"/>
              <a:ext cx="170046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>
                <a:spcBef>
                  <a:spcPct val="50000"/>
                </a:spcBef>
                <a:defRPr sz="16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defRPr>
              </a:lvl1pPr>
            </a:lstStyle>
            <a:p>
              <a:r>
                <a:rPr lang="zh-CN" altLang="en-US" dirty="0"/>
                <a:t>哈希函数</a:t>
              </a:r>
              <a:r>
                <a:rPr lang="en-US" altLang="zh-CN" dirty="0"/>
                <a:t>h(k)</a:t>
              </a:r>
              <a:endParaRPr lang="zh-CN" altLang="en-US" dirty="0"/>
            </a:p>
          </p:txBody>
        </p:sp>
        <p:sp>
          <p:nvSpPr>
            <p:cNvPr id="21" name="AutoShape 15"/>
            <p:cNvSpPr>
              <a:spLocks noChangeAspect="1" noChangeArrowheads="1"/>
            </p:cNvSpPr>
            <p:nvPr/>
          </p:nvSpPr>
          <p:spPr bwMode="auto">
            <a:xfrm>
              <a:off x="5248002" y="2761378"/>
              <a:ext cx="1258888" cy="2214578"/>
            </a:xfrm>
            <a:prstGeom prst="cube">
              <a:avLst>
                <a:gd name="adj" fmla="val 25000"/>
              </a:avLst>
            </a:prstGeom>
            <a:solidFill>
              <a:srgbClr val="F29803"/>
            </a:solidFill>
            <a:ln>
              <a:solidFill>
                <a:schemeClr val="bg1"/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  <a:p>
              <a:r>
                <a:rPr lang="zh-CN" altLang="en-US" sz="20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存储空间</a:t>
              </a:r>
            </a:p>
          </p:txBody>
        </p:sp>
        <p:sp>
          <p:nvSpPr>
            <p:cNvPr id="24" name="Oval 4"/>
            <p:cNvSpPr>
              <a:spLocks noChangeArrowheads="1"/>
            </p:cNvSpPr>
            <p:nvPr/>
          </p:nvSpPr>
          <p:spPr bwMode="auto">
            <a:xfrm>
              <a:off x="961722" y="3120155"/>
              <a:ext cx="215900" cy="216000"/>
            </a:xfrm>
            <a:prstGeom prst="ellipse">
              <a:avLst/>
            </a:prstGeom>
            <a:solidFill>
              <a:srgbClr val="F29803">
                <a:alpha val="30196"/>
              </a:srgbClr>
            </a:solidFill>
            <a:ln>
              <a:solidFill>
                <a:srgbClr val="F29803"/>
              </a:solidFill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>
              <a:no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Oval 5"/>
            <p:cNvSpPr>
              <a:spLocks noChangeArrowheads="1"/>
            </p:cNvSpPr>
            <p:nvPr/>
          </p:nvSpPr>
          <p:spPr bwMode="auto">
            <a:xfrm>
              <a:off x="1177622" y="3336055"/>
              <a:ext cx="215900" cy="216000"/>
            </a:xfrm>
            <a:prstGeom prst="ellipse">
              <a:avLst/>
            </a:prstGeom>
            <a:solidFill>
              <a:srgbClr val="F29803">
                <a:alpha val="30196"/>
              </a:srgbClr>
            </a:solidFill>
            <a:ln>
              <a:solidFill>
                <a:srgbClr val="F29803"/>
              </a:solidFill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>
              <a:no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Oval 6"/>
            <p:cNvSpPr>
              <a:spLocks noChangeArrowheads="1"/>
            </p:cNvSpPr>
            <p:nvPr/>
          </p:nvSpPr>
          <p:spPr bwMode="auto">
            <a:xfrm>
              <a:off x="1393522" y="3551955"/>
              <a:ext cx="215900" cy="216000"/>
            </a:xfrm>
            <a:prstGeom prst="ellipse">
              <a:avLst/>
            </a:prstGeom>
            <a:solidFill>
              <a:srgbClr val="F29803">
                <a:alpha val="30196"/>
              </a:srgbClr>
            </a:solidFill>
            <a:ln>
              <a:solidFill>
                <a:srgbClr val="F29803"/>
              </a:solidFill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>
              <a:no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7" name="Oval 7"/>
            <p:cNvSpPr>
              <a:spLocks noChangeArrowheads="1"/>
            </p:cNvSpPr>
            <p:nvPr/>
          </p:nvSpPr>
          <p:spPr bwMode="auto">
            <a:xfrm>
              <a:off x="1680859" y="3047130"/>
              <a:ext cx="215900" cy="216000"/>
            </a:xfrm>
            <a:prstGeom prst="ellipse">
              <a:avLst/>
            </a:prstGeom>
            <a:solidFill>
              <a:srgbClr val="F29803">
                <a:alpha val="30196"/>
              </a:srgbClr>
            </a:solidFill>
            <a:ln>
              <a:solidFill>
                <a:srgbClr val="F29803"/>
              </a:solidFill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>
              <a:no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Oval 8"/>
            <p:cNvSpPr>
              <a:spLocks noChangeArrowheads="1"/>
            </p:cNvSpPr>
            <p:nvPr/>
          </p:nvSpPr>
          <p:spPr bwMode="auto">
            <a:xfrm>
              <a:off x="961722" y="3912318"/>
              <a:ext cx="215900" cy="216000"/>
            </a:xfrm>
            <a:prstGeom prst="ellipse">
              <a:avLst/>
            </a:prstGeom>
            <a:solidFill>
              <a:srgbClr val="F29803">
                <a:alpha val="30196"/>
              </a:srgbClr>
            </a:solidFill>
            <a:ln>
              <a:solidFill>
                <a:srgbClr val="F29803"/>
              </a:solidFill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>
              <a:no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Oval 9"/>
            <p:cNvSpPr>
              <a:spLocks noChangeArrowheads="1"/>
            </p:cNvSpPr>
            <p:nvPr/>
          </p:nvSpPr>
          <p:spPr bwMode="auto">
            <a:xfrm>
              <a:off x="1753884" y="3839293"/>
              <a:ext cx="215900" cy="216000"/>
            </a:xfrm>
            <a:prstGeom prst="ellipse">
              <a:avLst/>
            </a:prstGeom>
            <a:solidFill>
              <a:srgbClr val="F29803">
                <a:alpha val="30196"/>
              </a:srgbClr>
            </a:solidFill>
            <a:ln>
              <a:solidFill>
                <a:srgbClr val="F29803"/>
              </a:solidFill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>
              <a:no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Oval 10"/>
            <p:cNvSpPr>
              <a:spLocks noChangeArrowheads="1"/>
            </p:cNvSpPr>
            <p:nvPr/>
          </p:nvSpPr>
          <p:spPr bwMode="auto">
            <a:xfrm>
              <a:off x="2114247" y="3480518"/>
              <a:ext cx="215900" cy="216000"/>
            </a:xfrm>
            <a:prstGeom prst="ellipse">
              <a:avLst/>
            </a:prstGeom>
            <a:solidFill>
              <a:srgbClr val="F29803">
                <a:alpha val="30196"/>
              </a:srgbClr>
            </a:solidFill>
            <a:ln>
              <a:solidFill>
                <a:srgbClr val="F29803"/>
              </a:solidFill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>
              <a:no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1" name="Oval 11"/>
            <p:cNvSpPr>
              <a:spLocks noChangeArrowheads="1"/>
            </p:cNvSpPr>
            <p:nvPr/>
          </p:nvSpPr>
          <p:spPr bwMode="auto">
            <a:xfrm>
              <a:off x="1609422" y="4272680"/>
              <a:ext cx="215900" cy="216000"/>
            </a:xfrm>
            <a:prstGeom prst="ellipse">
              <a:avLst/>
            </a:prstGeom>
            <a:solidFill>
              <a:srgbClr val="F29803">
                <a:alpha val="30196"/>
              </a:srgbClr>
            </a:solidFill>
            <a:ln>
              <a:solidFill>
                <a:srgbClr val="F29803"/>
              </a:solidFill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>
              <a:no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Oval 12"/>
            <p:cNvSpPr>
              <a:spLocks noChangeArrowheads="1"/>
            </p:cNvSpPr>
            <p:nvPr/>
          </p:nvSpPr>
          <p:spPr bwMode="auto">
            <a:xfrm>
              <a:off x="2185684" y="3120155"/>
              <a:ext cx="215900" cy="216000"/>
            </a:xfrm>
            <a:prstGeom prst="ellipse">
              <a:avLst/>
            </a:prstGeom>
            <a:solidFill>
              <a:srgbClr val="F29803">
                <a:alpha val="30196"/>
              </a:srgbClr>
            </a:solidFill>
            <a:ln>
              <a:solidFill>
                <a:srgbClr val="F29803"/>
              </a:solidFill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>
              <a:no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61722" y="4618766"/>
              <a:ext cx="121444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>
                <a:spcBef>
                  <a:spcPct val="50000"/>
                </a:spcBef>
                <a:defRPr sz="16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defRPr>
              </a:lvl1pPr>
            </a:lstStyle>
            <a:p>
              <a:pPr algn="ctr"/>
              <a:r>
                <a:rPr lang="en-US" altLang="zh-CN" dirty="0"/>
                <a:t>n</a:t>
              </a:r>
              <a:r>
                <a:rPr lang="zh-CN" altLang="en-US" dirty="0"/>
                <a:t>个对象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676762" y="3332882"/>
              <a:ext cx="2071702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>
                <a:spcBef>
                  <a:spcPct val="50000"/>
                </a:spcBef>
                <a:defRPr sz="16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defRPr>
              </a:lvl1pPr>
            </a:lstStyle>
            <a:p>
              <a:r>
                <a:rPr lang="zh-CN" altLang="en-US" dirty="0"/>
                <a:t>哈希表：长度为</a:t>
              </a:r>
              <a:r>
                <a:rPr lang="en-US" altLang="zh-CN" dirty="0"/>
                <a:t>m</a:t>
              </a:r>
              <a:r>
                <a:rPr lang="zh-CN" altLang="en-US" dirty="0"/>
                <a:t>（</a:t>
              </a:r>
              <a:r>
                <a:rPr lang="en-US" altLang="zh-CN" dirty="0" err="1"/>
                <a:t>m≥n</a:t>
              </a:r>
              <a:r>
                <a:rPr lang="zh-CN" altLang="en-US" dirty="0"/>
                <a:t>）的连续内存单元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890812" y="2975692"/>
              <a:ext cx="35719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>
                <a:spcBef>
                  <a:spcPct val="50000"/>
                </a:spcBef>
                <a:defRPr sz="16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defRPr>
              </a:lvl1pPr>
            </a:lstStyle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605060" y="4647284"/>
              <a:ext cx="64294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>
                <a:spcBef>
                  <a:spcPct val="50000"/>
                </a:spcBef>
                <a:defRPr sz="16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defRPr>
              </a:lvl1pPr>
            </a:lstStyle>
            <a:p>
              <a:r>
                <a:rPr lang="en-US" altLang="zh-CN" dirty="0"/>
                <a:t>m-1</a:t>
              </a:r>
              <a:endParaRPr lang="zh-CN" alt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890812" y="3932904"/>
              <a:ext cx="3571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rgbClr val="525252"/>
                  </a:solidFill>
                  <a:latin typeface="Consolas" pitchFamily="49" charset="0"/>
                  <a:ea typeface="宋体"/>
                  <a:cs typeface="Consolas" pitchFamily="49" charset="0"/>
                </a:rPr>
                <a:t>┇</a:t>
              </a:r>
              <a:endParaRPr lang="zh-CN" altLang="en-US" sz="2000" dirty="0">
                <a:solidFill>
                  <a:srgbClr val="525252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8" name="Oval 10"/>
            <p:cNvSpPr>
              <a:spLocks noChangeArrowheads="1"/>
            </p:cNvSpPr>
            <p:nvPr/>
          </p:nvSpPr>
          <p:spPr bwMode="auto">
            <a:xfrm>
              <a:off x="5267052" y="3282753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>
              <a:no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176432" y="2046998"/>
              <a:ext cx="135732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>
                <a:spcBef>
                  <a:spcPct val="50000"/>
                </a:spcBef>
                <a:defRPr sz="16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defRPr>
              </a:lvl1pPr>
            </a:lstStyle>
            <a:p>
              <a:pPr algn="ctr"/>
              <a:r>
                <a:rPr lang="zh-CN" altLang="en-US" dirty="0"/>
                <a:t>哈希地址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559022" y="3289103"/>
              <a:ext cx="78581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>
                <a:spcBef>
                  <a:spcPct val="50000"/>
                </a:spcBef>
                <a:defRPr sz="16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defRPr>
              </a:lvl1pPr>
            </a:lstStyle>
            <a:p>
              <a:r>
                <a:rPr lang="en-US" altLang="zh-CN" dirty="0"/>
                <a:t>h(k)</a:t>
              </a:r>
              <a:endParaRPr lang="zh-CN" altLang="en-US" dirty="0"/>
            </a:p>
          </p:txBody>
        </p:sp>
        <p:cxnSp>
          <p:nvCxnSpPr>
            <p:cNvPr id="42" name="直接箭头连接符 41"/>
            <p:cNvCxnSpPr/>
            <p:nvPr/>
          </p:nvCxnSpPr>
          <p:spPr>
            <a:xfrm rot="5400000">
              <a:off x="4371361" y="2886333"/>
              <a:ext cx="896821" cy="794"/>
            </a:xfrm>
            <a:prstGeom prst="straightConnector1">
              <a:avLst/>
            </a:prstGeom>
            <a:ln w="28575">
              <a:solidFill>
                <a:srgbClr val="F2980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/>
            <p:cNvCxnSpPr>
              <a:stCxn id="29" idx="6"/>
            </p:cNvCxnSpPr>
            <p:nvPr/>
          </p:nvCxnSpPr>
          <p:spPr>
            <a:xfrm flipV="1">
              <a:off x="1969784" y="3620893"/>
              <a:ext cx="2778152" cy="326400"/>
            </a:xfrm>
            <a:prstGeom prst="straightConnector1">
              <a:avLst/>
            </a:prstGeom>
            <a:ln w="28575">
              <a:solidFill>
                <a:srgbClr val="F2980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498FC542-A1E7-9F73-327A-7C244A2E5184}"/>
              </a:ext>
            </a:extLst>
          </p:cNvPr>
          <p:cNvSpPr txBox="1"/>
          <p:nvPr/>
        </p:nvSpPr>
        <p:spPr>
          <a:xfrm>
            <a:off x="1055440" y="158067"/>
            <a:ext cx="1947969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en-US" dirty="0"/>
              <a:t>、几个概念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8B6AEA2A-A286-C277-F02D-3B69C5EC36EF}"/>
              </a:ext>
            </a:extLst>
          </p:cNvPr>
          <p:cNvGrpSpPr/>
          <p:nvPr/>
        </p:nvGrpSpPr>
        <p:grpSpPr>
          <a:xfrm>
            <a:off x="1573890" y="1369632"/>
            <a:ext cx="2659716" cy="517276"/>
            <a:chOff x="1396241" y="2304668"/>
            <a:chExt cx="1784996" cy="480002"/>
          </a:xfrm>
        </p:grpSpPr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CB963F17-F4F9-9FB2-93A3-9056E36A4EBD}"/>
                </a:ext>
              </a:extLst>
            </p:cNvPr>
            <p:cNvSpPr/>
            <p:nvPr/>
          </p:nvSpPr>
          <p:spPr>
            <a:xfrm>
              <a:off x="1396241" y="2304668"/>
              <a:ext cx="1784996" cy="480002"/>
            </a:xfrm>
            <a:prstGeom prst="roundRect">
              <a:avLst/>
            </a:prstGeom>
            <a:solidFill>
              <a:srgbClr val="F298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AE7578CB-4C13-10F6-5205-C740D00D3EF0}"/>
                </a:ext>
              </a:extLst>
            </p:cNvPr>
            <p:cNvSpPr txBox="1"/>
            <p:nvPr/>
          </p:nvSpPr>
          <p:spPr>
            <a:xfrm>
              <a:off x="1433296" y="2399255"/>
              <a:ext cx="1728588" cy="342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哈希函数和哈希地址 </a:t>
              </a:r>
            </a:p>
          </p:txBody>
        </p:sp>
      </p:grpSp>
      <p:pic>
        <p:nvPicPr>
          <p:cNvPr id="43" name="图片 42">
            <a:extLst>
              <a:ext uri="{FF2B5EF4-FFF2-40B4-BE49-F238E27FC236}">
                <a16:creationId xmlns:a16="http://schemas.microsoft.com/office/drawing/2014/main" id="{BAE62D99-D7D9-1DC5-5800-C78E0D85B1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62" r="18031"/>
          <a:stretch/>
        </p:blipFill>
        <p:spPr>
          <a:xfrm>
            <a:off x="8672904" y="1422707"/>
            <a:ext cx="3368759" cy="45214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2"/>
          <p:cNvSpPr txBox="1">
            <a:spLocks noChangeArrowheads="1"/>
          </p:cNvSpPr>
          <p:nvPr/>
        </p:nvSpPr>
        <p:spPr bwMode="auto">
          <a:xfrm>
            <a:off x="1559496" y="1916832"/>
            <a:ext cx="6408712" cy="127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16000" indent="-21600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kumimoji="1"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对于两个关键字分别为</a:t>
            </a:r>
            <a:r>
              <a:rPr kumimoji="1" lang="en-US" altLang="zh-CN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k</a:t>
            </a:r>
            <a:r>
              <a:rPr kumimoji="1" lang="en-US" altLang="zh-CN" sz="1800" i="1" baseline="-30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kumimoji="1"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和</a:t>
            </a:r>
            <a:r>
              <a:rPr kumimoji="1" lang="en-US" altLang="zh-CN" sz="1800" i="1" dirty="0" err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k</a:t>
            </a:r>
            <a:r>
              <a:rPr kumimoji="1" lang="en-US" altLang="zh-CN" sz="1800" i="1" baseline="-30000" dirty="0" err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j</a:t>
            </a:r>
            <a:r>
              <a:rPr kumimoji="1"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（</a:t>
            </a:r>
            <a:r>
              <a:rPr kumimoji="1" lang="en-US" altLang="zh-CN" sz="1800" i="1" dirty="0" err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kumimoji="1" lang="en-US" altLang="zh-CN" sz="1800" dirty="0" err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≠</a:t>
            </a:r>
            <a:r>
              <a:rPr kumimoji="1" lang="en-US" altLang="zh-CN" sz="1800" i="1" dirty="0" err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j</a:t>
            </a:r>
            <a:r>
              <a:rPr kumimoji="1"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）的记录，有</a:t>
            </a:r>
            <a:r>
              <a:rPr kumimoji="1" lang="en-US" altLang="zh-CN" sz="1800" i="1" dirty="0" err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k</a:t>
            </a:r>
            <a:r>
              <a:rPr kumimoji="1" lang="en-US" altLang="zh-CN" sz="1800" i="1" baseline="-30000" dirty="0" err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kumimoji="1" lang="en-US" altLang="zh-CN" sz="1800" dirty="0" err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≠</a:t>
            </a:r>
            <a:r>
              <a:rPr kumimoji="1" lang="en-US" altLang="zh-CN" sz="1800" i="1" dirty="0" err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k</a:t>
            </a:r>
            <a:r>
              <a:rPr kumimoji="1" lang="en-US" altLang="zh-CN" sz="1800" i="1" baseline="-30000" dirty="0" err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j</a:t>
            </a:r>
            <a:r>
              <a:rPr kumimoji="1"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，但</a:t>
            </a:r>
            <a:r>
              <a:rPr kumimoji="1" lang="en-US" altLang="zh-CN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h</a:t>
            </a:r>
            <a:r>
              <a:rPr kumimoji="1"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(</a:t>
            </a:r>
            <a:r>
              <a:rPr kumimoji="1" lang="en-US" altLang="zh-CN" sz="1800" i="1" dirty="0" err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k</a:t>
            </a:r>
            <a:r>
              <a:rPr kumimoji="1" lang="en-US" altLang="zh-CN" sz="1800" i="1" baseline="-30000" dirty="0" err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kumimoji="1"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)=</a:t>
            </a:r>
            <a:r>
              <a:rPr kumimoji="1" lang="en-US" altLang="zh-CN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h</a:t>
            </a:r>
            <a:r>
              <a:rPr kumimoji="1"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(</a:t>
            </a:r>
            <a:r>
              <a:rPr kumimoji="1" lang="en-US" altLang="zh-CN" sz="1800" i="1" dirty="0" err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k</a:t>
            </a:r>
            <a:r>
              <a:rPr kumimoji="1" lang="en-US" altLang="zh-CN" sz="1800" i="1" baseline="-30000" dirty="0" err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j</a:t>
            </a:r>
            <a:r>
              <a:rPr kumimoji="1"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)</a:t>
            </a:r>
            <a:r>
              <a:rPr kumimoji="1"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。把这种现象叫做</a:t>
            </a:r>
            <a:r>
              <a:rPr kumimoji="1"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哈希冲突</a:t>
            </a:r>
            <a:r>
              <a:rPr kumimoji="1"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（</a:t>
            </a:r>
            <a:r>
              <a:rPr kumimoji="1"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同义词冲突</a:t>
            </a:r>
            <a:r>
              <a:rPr kumimoji="1"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）。</a:t>
            </a:r>
          </a:p>
          <a:p>
            <a:pPr marL="216000" indent="-21600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kumimoji="1"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在哈希表存储结构的存储中，哈希冲突是很难避免的！！！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DEAE0FA-EFDC-A084-0F56-6F42F79F206C}"/>
              </a:ext>
            </a:extLst>
          </p:cNvPr>
          <p:cNvSpPr txBox="1"/>
          <p:nvPr/>
        </p:nvSpPr>
        <p:spPr>
          <a:xfrm>
            <a:off x="1055440" y="158067"/>
            <a:ext cx="1947969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en-US" dirty="0"/>
              <a:t>、几个概念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62C54F7-48D7-7F6A-006F-1F1A97A0FBB1}"/>
              </a:ext>
            </a:extLst>
          </p:cNvPr>
          <p:cNvGrpSpPr/>
          <p:nvPr/>
        </p:nvGrpSpPr>
        <p:grpSpPr>
          <a:xfrm>
            <a:off x="1559497" y="1399555"/>
            <a:ext cx="1947969" cy="517276"/>
            <a:chOff x="1396241" y="2304668"/>
            <a:chExt cx="1784996" cy="480002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4EBF0B63-FF5A-0F91-3F94-3524327E2326}"/>
                </a:ext>
              </a:extLst>
            </p:cNvPr>
            <p:cNvSpPr/>
            <p:nvPr/>
          </p:nvSpPr>
          <p:spPr>
            <a:xfrm>
              <a:off x="1396241" y="2304668"/>
              <a:ext cx="1784996" cy="480002"/>
            </a:xfrm>
            <a:prstGeom prst="roundRect">
              <a:avLst/>
            </a:prstGeom>
            <a:solidFill>
              <a:srgbClr val="F298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29FDDD1-5442-27C5-7070-381E55EE1BF5}"/>
                </a:ext>
              </a:extLst>
            </p:cNvPr>
            <p:cNvSpPr txBox="1"/>
            <p:nvPr/>
          </p:nvSpPr>
          <p:spPr>
            <a:xfrm>
              <a:off x="1433296" y="2399255"/>
              <a:ext cx="1728588" cy="342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哈希冲突</a:t>
              </a:r>
            </a:p>
          </p:txBody>
        </p:sp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CDA5CE4F-2E7C-3126-AA9C-4E15F3852C5F}"/>
              </a:ext>
            </a:extLst>
          </p:cNvPr>
          <p:cNvSpPr txBox="1"/>
          <p:nvPr/>
        </p:nvSpPr>
        <p:spPr>
          <a:xfrm>
            <a:off x="1595101" y="3980134"/>
            <a:ext cx="6065074" cy="2187879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/>
            <a:tailEnd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16000" tIns="108000" bIns="108000">
            <a:spAutoFit/>
          </a:bodyPr>
          <a:lstStyle>
            <a:defPPr>
              <a:defRPr lang="zh-CN"/>
            </a:defPPr>
            <a:lvl1pPr marL="0" indent="0" algn="l">
              <a:spcBef>
                <a:spcPts val="600"/>
              </a:spcBef>
              <a:buFont typeface="Arial" panose="020B0604020202020204" pitchFamily="34" charset="0"/>
              <a:buNone/>
              <a:defRPr kumimoji="1" sz="160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</a:defRPr>
            </a:lvl9pPr>
          </a:lstStyle>
          <a:p>
            <a:r>
              <a:rPr lang="zh-CN" altLang="zh-CN" sz="1800" dirty="0"/>
              <a:t>哈希表中出现同义词冲突是指</a:t>
            </a:r>
            <a:r>
              <a:rPr lang="zh-CN" altLang="en-US" sz="1800" dirty="0"/>
              <a:t>（  ）</a:t>
            </a:r>
            <a:r>
              <a:rPr lang="zh-CN" altLang="zh-CN" sz="1800" dirty="0"/>
              <a:t>。</a:t>
            </a:r>
          </a:p>
          <a:p>
            <a:r>
              <a:rPr lang="en-US" altLang="zh-CN" sz="1800" dirty="0"/>
              <a:t>A. </a:t>
            </a:r>
            <a:r>
              <a:rPr lang="zh-CN" altLang="zh-CN" sz="1800" dirty="0"/>
              <a:t>两个元素具有相同的序号</a:t>
            </a:r>
          </a:p>
          <a:p>
            <a:r>
              <a:rPr lang="en-US" altLang="zh-CN" sz="1800" dirty="0"/>
              <a:t>B. </a:t>
            </a:r>
            <a:r>
              <a:rPr lang="zh-CN" altLang="zh-CN" sz="1800" dirty="0"/>
              <a:t>两个元素的关键字不同，而其他属性相同</a:t>
            </a:r>
          </a:p>
          <a:p>
            <a:r>
              <a:rPr lang="en-US" altLang="zh-CN" sz="1800" dirty="0"/>
              <a:t>C. </a:t>
            </a:r>
            <a:r>
              <a:rPr lang="zh-CN" altLang="zh-CN" sz="1800" dirty="0"/>
              <a:t>数据元素过多</a:t>
            </a:r>
          </a:p>
          <a:p>
            <a:r>
              <a:rPr lang="en-US" altLang="zh-CN" sz="1800" dirty="0"/>
              <a:t>D. </a:t>
            </a:r>
            <a:r>
              <a:rPr lang="zh-CN" altLang="zh-CN" sz="1800" dirty="0"/>
              <a:t>两个元素的关键字不同，而对应的哈希函数值（存储地址）相同</a:t>
            </a:r>
            <a:endParaRPr lang="zh-CN" altLang="en-US" sz="1800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0926256-2A25-A9FA-FCA2-4AB89B4AF1D6}"/>
              </a:ext>
            </a:extLst>
          </p:cNvPr>
          <p:cNvGrpSpPr/>
          <p:nvPr/>
        </p:nvGrpSpPr>
        <p:grpSpPr>
          <a:xfrm>
            <a:off x="1595101" y="3356992"/>
            <a:ext cx="1947969" cy="517276"/>
            <a:chOff x="1396241" y="2304668"/>
            <a:chExt cx="1784996" cy="480002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41846568-1646-ED56-46A4-FD3EE3F7B4A1}"/>
                </a:ext>
              </a:extLst>
            </p:cNvPr>
            <p:cNvSpPr/>
            <p:nvPr/>
          </p:nvSpPr>
          <p:spPr>
            <a:xfrm>
              <a:off x="1396241" y="2304668"/>
              <a:ext cx="1784996" cy="480002"/>
            </a:xfrm>
            <a:prstGeom prst="roundRect">
              <a:avLst/>
            </a:prstGeom>
            <a:solidFill>
              <a:srgbClr val="F298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3BB3E5A-90E4-9A36-FF31-52CD18D7472D}"/>
                </a:ext>
              </a:extLst>
            </p:cNvPr>
            <p:cNvSpPr txBox="1"/>
            <p:nvPr/>
          </p:nvSpPr>
          <p:spPr>
            <a:xfrm>
              <a:off x="1433296" y="2399255"/>
              <a:ext cx="1728588" cy="342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示例</a:t>
              </a:r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60271F68-7BD5-6E68-6C7A-E15803A977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08646" y="2630087"/>
            <a:ext cx="3528392" cy="3528392"/>
          </a:xfrm>
          <a:prstGeom prst="rect">
            <a:avLst/>
          </a:prstGeom>
        </p:spPr>
      </p:pic>
      <p:sp>
        <p:nvSpPr>
          <p:cNvPr id="17" name="TextBox 9">
            <a:extLst>
              <a:ext uri="{FF2B5EF4-FFF2-40B4-BE49-F238E27FC236}">
                <a16:creationId xmlns:a16="http://schemas.microsoft.com/office/drawing/2014/main" id="{9BFAF454-B4A6-3F53-9298-50CD6FF2A133}"/>
              </a:ext>
            </a:extLst>
          </p:cNvPr>
          <p:cNvSpPr txBox="1"/>
          <p:nvPr/>
        </p:nvSpPr>
        <p:spPr>
          <a:xfrm>
            <a:off x="8728726" y="3251309"/>
            <a:ext cx="1415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zh-CN" sz="20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答案</a:t>
            </a:r>
            <a:r>
              <a:rPr lang="zh-CN" altLang="zh-CN" sz="20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：</a:t>
            </a:r>
            <a:r>
              <a:rPr lang="en-US" altLang="zh-CN" sz="20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D</a:t>
            </a:r>
            <a:r>
              <a:rPr lang="zh-CN" altLang="zh-CN" sz="20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。</a:t>
            </a:r>
            <a:endParaRPr lang="zh-CN" altLang="en-US" sz="2000" dirty="0">
              <a:solidFill>
                <a:srgbClr val="F29803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500"/>
                                        <p:tgtEl>
                                          <p:spTgt spid="58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0" grpId="0"/>
      <p:bldP spid="5" grpId="0" animBg="1"/>
      <p:bldP spid="16" grpId="0" animBg="1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271464" y="1412776"/>
            <a:ext cx="6712042" cy="87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ts val="3200"/>
              </a:lnSpc>
            </a:pPr>
            <a:r>
              <a:rPr kumimoji="1"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哈希表设计主要需要解决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哈希冲突。实际中哈希冲突是难以避免的，主要与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3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个因素有关：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271464" y="2420888"/>
            <a:ext cx="6712042" cy="3631031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/>
            <a:tailEnd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16000" tIns="108000" bIns="108000">
            <a:spAutoFit/>
          </a:bodyPr>
          <a:lstStyle>
            <a:defPPr>
              <a:defRPr lang="zh-CN"/>
            </a:defPPr>
            <a:lvl1pPr marL="0" indent="0" algn="l">
              <a:spcBef>
                <a:spcPts val="600"/>
              </a:spcBef>
              <a:buFont typeface="Arial" panose="020B0604020202020204" pitchFamily="34" charset="0"/>
              <a:buNone/>
              <a:defRPr kumimoji="1" sz="180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defRPr>
            </a:lvl1pPr>
          </a:lstStyle>
          <a:p>
            <a:pPr marL="216000" indent="-216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与装填因子有关。</a:t>
            </a:r>
            <a:r>
              <a:rPr lang="zh-CN" altLang="en-US" dirty="0"/>
              <a:t>装填因子</a:t>
            </a:r>
            <a:r>
              <a:rPr lang="el-GR" altLang="zh-CN" dirty="0"/>
              <a:t>α</a:t>
            </a:r>
            <a:r>
              <a:rPr lang="en-US" altLang="zh-CN" dirty="0"/>
              <a:t>=</a:t>
            </a:r>
            <a:r>
              <a:rPr lang="zh-CN" altLang="en-US" dirty="0"/>
              <a:t>存储的记录个数</a:t>
            </a:r>
            <a:r>
              <a:rPr lang="en-US" altLang="zh-CN" dirty="0"/>
              <a:t>/</a:t>
            </a:r>
            <a:r>
              <a:rPr lang="zh-CN" altLang="en-US" dirty="0"/>
              <a:t>哈希表的大小</a:t>
            </a:r>
            <a:r>
              <a:rPr lang="en-US" altLang="zh-CN" dirty="0"/>
              <a:t>=n/m</a:t>
            </a:r>
            <a:r>
              <a:rPr lang="zh-CN" altLang="en-US" dirty="0"/>
              <a:t> </a:t>
            </a:r>
            <a:r>
              <a:rPr lang="zh-CN" altLang="en-US" dirty="0">
                <a:sym typeface="Wingdings"/>
              </a:rPr>
              <a:t> </a:t>
            </a:r>
            <a:r>
              <a:rPr lang="el-GR" altLang="zh-CN" dirty="0"/>
              <a:t>α</a:t>
            </a:r>
            <a:r>
              <a:rPr lang="zh-CN" altLang="en-US" dirty="0"/>
              <a:t>越小，冲突的可能性就越小；</a:t>
            </a:r>
            <a:r>
              <a:rPr lang="el-GR" altLang="zh-CN" dirty="0"/>
              <a:t>α</a:t>
            </a:r>
            <a:r>
              <a:rPr lang="zh-CN" altLang="en-US" dirty="0"/>
              <a:t>越大（最大可取</a:t>
            </a:r>
            <a:r>
              <a:rPr lang="en-US" altLang="zh-CN" dirty="0"/>
              <a:t>1</a:t>
            </a:r>
            <a:r>
              <a:rPr lang="zh-CN" altLang="en-US" dirty="0"/>
              <a:t>），冲突的可能性就越大。通常使最终的控制在</a:t>
            </a:r>
            <a:r>
              <a:rPr lang="en-US" altLang="zh-CN" dirty="0"/>
              <a:t>0.6</a:t>
            </a:r>
            <a:r>
              <a:rPr lang="zh-CN" altLang="en-US" dirty="0"/>
              <a:t>～</a:t>
            </a:r>
            <a:r>
              <a:rPr lang="en-US" altLang="zh-CN" dirty="0"/>
              <a:t>0.9</a:t>
            </a:r>
            <a:r>
              <a:rPr lang="zh-CN" altLang="en-US" dirty="0"/>
              <a:t>的范围内。</a:t>
            </a:r>
            <a:endParaRPr lang="en-US" altLang="zh-CN" dirty="0"/>
          </a:p>
          <a:p>
            <a:pPr marL="216000" indent="-216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与所采用的哈希函数有关。</a:t>
            </a:r>
            <a:r>
              <a:rPr lang="zh-CN" altLang="en-US" dirty="0"/>
              <a:t>好的哈希函数会减少冲突的发生；不好的哈希函数会增加冲突的发生。</a:t>
            </a:r>
          </a:p>
          <a:p>
            <a:pPr marL="216000" indent="-216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与解决冲突方法有关。</a:t>
            </a:r>
            <a:r>
              <a:rPr lang="zh-CN" altLang="en-US" dirty="0"/>
              <a:t>好的哈希冲突解决方法会减少冲突的发生。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D61586A-D6A0-627D-4575-5B9862471424}"/>
              </a:ext>
            </a:extLst>
          </p:cNvPr>
          <p:cNvSpPr txBox="1"/>
          <p:nvPr/>
        </p:nvSpPr>
        <p:spPr>
          <a:xfrm>
            <a:off x="1055440" y="158067"/>
            <a:ext cx="2263761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en-US" altLang="zh-CN" dirty="0"/>
              <a:t>3</a:t>
            </a:r>
            <a:r>
              <a:rPr lang="zh-CN" altLang="en-US" dirty="0"/>
              <a:t>、哈希表设计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D27C14B3-565A-FA78-78F5-9D52E14666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485092"/>
            <a:ext cx="3502621" cy="35026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51E1A111-0476-E261-2698-B1C5DA89EB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12" b="12704"/>
          <a:stretch/>
        </p:blipFill>
        <p:spPr>
          <a:xfrm>
            <a:off x="1398812" y="1772816"/>
            <a:ext cx="6003786" cy="44123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17709" y="1990796"/>
            <a:ext cx="302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0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所以哈希表设计的</a:t>
            </a:r>
            <a:r>
              <a:rPr kumimoji="1" lang="zh-CN" altLang="en-US" sz="20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重点</a:t>
            </a:r>
            <a:r>
              <a:rPr kumimoji="1" lang="zh-CN" altLang="en-US" sz="20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：</a:t>
            </a:r>
            <a:endParaRPr lang="zh-CN" altLang="en-US" sz="20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DF4238-663C-C8A1-24EA-47498B230B63}"/>
              </a:ext>
            </a:extLst>
          </p:cNvPr>
          <p:cNvSpPr txBox="1"/>
          <p:nvPr/>
        </p:nvSpPr>
        <p:spPr>
          <a:xfrm>
            <a:off x="1080744" y="158067"/>
            <a:ext cx="2711000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dirty="0"/>
              <a:t>哈希表设计的重点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F1E0480-BADE-0D27-FED7-3F233768C5DD}"/>
              </a:ext>
            </a:extLst>
          </p:cNvPr>
          <p:cNvGrpSpPr/>
          <p:nvPr/>
        </p:nvGrpSpPr>
        <p:grpSpPr>
          <a:xfrm>
            <a:off x="7548708" y="1891458"/>
            <a:ext cx="3456384" cy="3456384"/>
            <a:chOff x="7614282" y="2191501"/>
            <a:chExt cx="3437059" cy="3437059"/>
          </a:xfrm>
        </p:grpSpPr>
        <p:sp>
          <p:nvSpPr>
            <p:cNvPr id="8" name="íṣḻîḑé">
              <a:extLst>
                <a:ext uri="{FF2B5EF4-FFF2-40B4-BE49-F238E27FC236}">
                  <a16:creationId xmlns:a16="http://schemas.microsoft.com/office/drawing/2014/main" id="{0F04FD35-9EC1-33D8-68DC-B7EFB242D402}"/>
                </a:ext>
              </a:extLst>
            </p:cNvPr>
            <p:cNvSpPr/>
            <p:nvPr/>
          </p:nvSpPr>
          <p:spPr>
            <a:xfrm>
              <a:off x="7614282" y="2191501"/>
              <a:ext cx="3437059" cy="3437059"/>
            </a:xfrm>
            <a:prstGeom prst="ellipse">
              <a:avLst/>
            </a:prstGeom>
            <a:solidFill>
              <a:srgbClr val="F19903">
                <a:alpha val="89804"/>
              </a:srgbClr>
            </a:solidFill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>
              <a:normAutofit/>
            </a:bodyPr>
            <a:lstStyle/>
            <a:p>
              <a:pPr defTabSz="685783">
                <a:defRPr/>
              </a:pPr>
              <a:endParaRPr sz="1350">
                <a:solidFill>
                  <a:srgbClr val="FFFFFF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grpSp>
          <p:nvGrpSpPr>
            <p:cNvPr id="9" name="îšľïďè">
              <a:extLst>
                <a:ext uri="{FF2B5EF4-FFF2-40B4-BE49-F238E27FC236}">
                  <a16:creationId xmlns:a16="http://schemas.microsoft.com/office/drawing/2014/main" id="{94103688-66DB-0757-E152-E171BD44DA24}"/>
                </a:ext>
              </a:extLst>
            </p:cNvPr>
            <p:cNvGrpSpPr/>
            <p:nvPr/>
          </p:nvGrpSpPr>
          <p:grpSpPr>
            <a:xfrm>
              <a:off x="8125870" y="2584402"/>
              <a:ext cx="2432859" cy="2765520"/>
              <a:chOff x="5036941" y="2267780"/>
              <a:chExt cx="2131128" cy="2422531"/>
            </a:xfrm>
            <a:solidFill>
              <a:schemeClr val="bg1"/>
            </a:solidFill>
          </p:grpSpPr>
          <p:sp>
            <p:nvSpPr>
              <p:cNvPr id="10" name="ïṥḻïḓè">
                <a:extLst>
                  <a:ext uri="{FF2B5EF4-FFF2-40B4-BE49-F238E27FC236}">
                    <a16:creationId xmlns:a16="http://schemas.microsoft.com/office/drawing/2014/main" id="{2A6BA511-44B5-66F7-7841-7E4776A36107}"/>
                  </a:ext>
                </a:extLst>
              </p:cNvPr>
              <p:cNvSpPr/>
              <p:nvPr/>
            </p:nvSpPr>
            <p:spPr bwMode="auto">
              <a:xfrm>
                <a:off x="5798146" y="4215559"/>
                <a:ext cx="601926" cy="161132"/>
              </a:xfrm>
              <a:custGeom>
                <a:avLst/>
                <a:gdLst>
                  <a:gd name="T0" fmla="*/ 398 w 459"/>
                  <a:gd name="T1" fmla="*/ 123 h 123"/>
                  <a:gd name="T2" fmla="*/ 61 w 459"/>
                  <a:gd name="T3" fmla="*/ 123 h 123"/>
                  <a:gd name="T4" fmla="*/ 0 w 459"/>
                  <a:gd name="T5" fmla="*/ 62 h 123"/>
                  <a:gd name="T6" fmla="*/ 61 w 459"/>
                  <a:gd name="T7" fmla="*/ 0 h 123"/>
                  <a:gd name="T8" fmla="*/ 398 w 459"/>
                  <a:gd name="T9" fmla="*/ 0 h 123"/>
                  <a:gd name="T10" fmla="*/ 459 w 459"/>
                  <a:gd name="T11" fmla="*/ 62 h 123"/>
                  <a:gd name="T12" fmla="*/ 398 w 459"/>
                  <a:gd name="T13" fmla="*/ 123 h 123"/>
                  <a:gd name="T14" fmla="*/ 61 w 459"/>
                  <a:gd name="T15" fmla="*/ 28 h 123"/>
                  <a:gd name="T16" fmla="*/ 28 w 459"/>
                  <a:gd name="T17" fmla="*/ 62 h 123"/>
                  <a:gd name="T18" fmla="*/ 61 w 459"/>
                  <a:gd name="T19" fmla="*/ 95 h 123"/>
                  <a:gd name="T20" fmla="*/ 398 w 459"/>
                  <a:gd name="T21" fmla="*/ 95 h 123"/>
                  <a:gd name="T22" fmla="*/ 431 w 459"/>
                  <a:gd name="T23" fmla="*/ 62 h 123"/>
                  <a:gd name="T24" fmla="*/ 398 w 459"/>
                  <a:gd name="T25" fmla="*/ 28 h 123"/>
                  <a:gd name="T26" fmla="*/ 61 w 459"/>
                  <a:gd name="T27" fmla="*/ 28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9" h="123">
                    <a:moveTo>
                      <a:pt x="398" y="123"/>
                    </a:moveTo>
                    <a:cubicBezTo>
                      <a:pt x="61" y="123"/>
                      <a:pt x="61" y="123"/>
                      <a:pt x="61" y="123"/>
                    </a:cubicBezTo>
                    <a:cubicBezTo>
                      <a:pt x="28" y="123"/>
                      <a:pt x="0" y="95"/>
                      <a:pt x="0" y="62"/>
                    </a:cubicBezTo>
                    <a:cubicBezTo>
                      <a:pt x="0" y="28"/>
                      <a:pt x="28" y="0"/>
                      <a:pt x="61" y="0"/>
                    </a:cubicBezTo>
                    <a:cubicBezTo>
                      <a:pt x="398" y="0"/>
                      <a:pt x="398" y="0"/>
                      <a:pt x="398" y="0"/>
                    </a:cubicBezTo>
                    <a:cubicBezTo>
                      <a:pt x="431" y="0"/>
                      <a:pt x="459" y="28"/>
                      <a:pt x="459" y="62"/>
                    </a:cubicBezTo>
                    <a:cubicBezTo>
                      <a:pt x="459" y="95"/>
                      <a:pt x="431" y="123"/>
                      <a:pt x="398" y="123"/>
                    </a:cubicBezTo>
                    <a:close/>
                    <a:moveTo>
                      <a:pt x="61" y="28"/>
                    </a:moveTo>
                    <a:cubicBezTo>
                      <a:pt x="43" y="28"/>
                      <a:pt x="28" y="43"/>
                      <a:pt x="28" y="62"/>
                    </a:cubicBezTo>
                    <a:cubicBezTo>
                      <a:pt x="28" y="80"/>
                      <a:pt x="43" y="95"/>
                      <a:pt x="61" y="95"/>
                    </a:cubicBezTo>
                    <a:cubicBezTo>
                      <a:pt x="398" y="95"/>
                      <a:pt x="398" y="95"/>
                      <a:pt x="398" y="95"/>
                    </a:cubicBezTo>
                    <a:cubicBezTo>
                      <a:pt x="416" y="95"/>
                      <a:pt x="431" y="80"/>
                      <a:pt x="431" y="62"/>
                    </a:cubicBezTo>
                    <a:cubicBezTo>
                      <a:pt x="431" y="43"/>
                      <a:pt x="416" y="28"/>
                      <a:pt x="398" y="28"/>
                    </a:cubicBezTo>
                    <a:lnTo>
                      <a:pt x="61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68580" tIns="34290" rIns="68580" bIns="34290" anchor="ctr">
                <a:normAutofit fontScale="70000" lnSpcReduction="20000"/>
              </a:bodyPr>
              <a:lstStyle/>
              <a:p>
                <a:pPr defTabSz="685783">
                  <a:defRPr/>
                </a:pPr>
                <a:endParaRPr sz="1350">
                  <a:solidFill>
                    <a:srgbClr val="000000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11" name="íṧ1îḓé">
                <a:extLst>
                  <a:ext uri="{FF2B5EF4-FFF2-40B4-BE49-F238E27FC236}">
                    <a16:creationId xmlns:a16="http://schemas.microsoft.com/office/drawing/2014/main" id="{A33EAD15-E2E8-CB1D-FD9A-CE7281274E35}"/>
                  </a:ext>
                </a:extLst>
              </p:cNvPr>
              <p:cNvSpPr/>
              <p:nvPr/>
            </p:nvSpPr>
            <p:spPr bwMode="auto">
              <a:xfrm>
                <a:off x="5830866" y="4412498"/>
                <a:ext cx="536486" cy="277813"/>
              </a:xfrm>
              <a:custGeom>
                <a:avLst/>
                <a:gdLst>
                  <a:gd name="T0" fmla="*/ 205 w 409"/>
                  <a:gd name="T1" fmla="*/ 212 h 212"/>
                  <a:gd name="T2" fmla="*/ 106 w 409"/>
                  <a:gd name="T3" fmla="*/ 136 h 212"/>
                  <a:gd name="T4" fmla="*/ 0 w 409"/>
                  <a:gd name="T5" fmla="*/ 14 h 212"/>
                  <a:gd name="T6" fmla="*/ 0 w 409"/>
                  <a:gd name="T7" fmla="*/ 0 h 212"/>
                  <a:gd name="T8" fmla="*/ 409 w 409"/>
                  <a:gd name="T9" fmla="*/ 0 h 212"/>
                  <a:gd name="T10" fmla="*/ 409 w 409"/>
                  <a:gd name="T11" fmla="*/ 14 h 212"/>
                  <a:gd name="T12" fmla="*/ 303 w 409"/>
                  <a:gd name="T13" fmla="*/ 136 h 212"/>
                  <a:gd name="T14" fmla="*/ 205 w 409"/>
                  <a:gd name="T15" fmla="*/ 212 h 212"/>
                  <a:gd name="T16" fmla="*/ 29 w 409"/>
                  <a:gd name="T17" fmla="*/ 28 h 212"/>
                  <a:gd name="T18" fmla="*/ 119 w 409"/>
                  <a:gd name="T19" fmla="*/ 109 h 212"/>
                  <a:gd name="T20" fmla="*/ 130 w 409"/>
                  <a:gd name="T21" fmla="*/ 110 h 212"/>
                  <a:gd name="T22" fmla="*/ 132 w 409"/>
                  <a:gd name="T23" fmla="*/ 121 h 212"/>
                  <a:gd name="T24" fmla="*/ 205 w 409"/>
                  <a:gd name="T25" fmla="*/ 184 h 212"/>
                  <a:gd name="T26" fmla="*/ 278 w 409"/>
                  <a:gd name="T27" fmla="*/ 121 h 212"/>
                  <a:gd name="T28" fmla="*/ 279 w 409"/>
                  <a:gd name="T29" fmla="*/ 110 h 212"/>
                  <a:gd name="T30" fmla="*/ 291 w 409"/>
                  <a:gd name="T31" fmla="*/ 109 h 212"/>
                  <a:gd name="T32" fmla="*/ 380 w 409"/>
                  <a:gd name="T33" fmla="*/ 28 h 212"/>
                  <a:gd name="T34" fmla="*/ 29 w 409"/>
                  <a:gd name="T35" fmla="*/ 28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9" h="212">
                    <a:moveTo>
                      <a:pt x="205" y="212"/>
                    </a:moveTo>
                    <a:cubicBezTo>
                      <a:pt x="158" y="212"/>
                      <a:pt x="118" y="181"/>
                      <a:pt x="106" y="136"/>
                    </a:cubicBezTo>
                    <a:cubicBezTo>
                      <a:pt x="46" y="127"/>
                      <a:pt x="0" y="76"/>
                      <a:pt x="0" y="1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09" y="0"/>
                      <a:pt x="409" y="0"/>
                      <a:pt x="409" y="0"/>
                    </a:cubicBezTo>
                    <a:cubicBezTo>
                      <a:pt x="409" y="14"/>
                      <a:pt x="409" y="14"/>
                      <a:pt x="409" y="14"/>
                    </a:cubicBezTo>
                    <a:cubicBezTo>
                      <a:pt x="409" y="75"/>
                      <a:pt x="363" y="127"/>
                      <a:pt x="303" y="136"/>
                    </a:cubicBezTo>
                    <a:cubicBezTo>
                      <a:pt x="291" y="181"/>
                      <a:pt x="252" y="212"/>
                      <a:pt x="205" y="212"/>
                    </a:cubicBezTo>
                    <a:close/>
                    <a:moveTo>
                      <a:pt x="29" y="28"/>
                    </a:moveTo>
                    <a:cubicBezTo>
                      <a:pt x="36" y="72"/>
                      <a:pt x="73" y="107"/>
                      <a:pt x="119" y="109"/>
                    </a:cubicBezTo>
                    <a:cubicBezTo>
                      <a:pt x="130" y="110"/>
                      <a:pt x="130" y="110"/>
                      <a:pt x="130" y="110"/>
                    </a:cubicBezTo>
                    <a:cubicBezTo>
                      <a:pt x="132" y="121"/>
                      <a:pt x="132" y="121"/>
                      <a:pt x="132" y="121"/>
                    </a:cubicBezTo>
                    <a:cubicBezTo>
                      <a:pt x="137" y="158"/>
                      <a:pt x="168" y="184"/>
                      <a:pt x="205" y="184"/>
                    </a:cubicBezTo>
                    <a:cubicBezTo>
                      <a:pt x="241" y="184"/>
                      <a:pt x="272" y="158"/>
                      <a:pt x="278" y="121"/>
                    </a:cubicBezTo>
                    <a:cubicBezTo>
                      <a:pt x="279" y="110"/>
                      <a:pt x="279" y="110"/>
                      <a:pt x="279" y="110"/>
                    </a:cubicBezTo>
                    <a:cubicBezTo>
                      <a:pt x="291" y="109"/>
                      <a:pt x="291" y="109"/>
                      <a:pt x="291" y="109"/>
                    </a:cubicBezTo>
                    <a:cubicBezTo>
                      <a:pt x="337" y="107"/>
                      <a:pt x="373" y="72"/>
                      <a:pt x="380" y="28"/>
                    </a:cubicBezTo>
                    <a:lnTo>
                      <a:pt x="29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68580" tIns="34290" rIns="68580" bIns="34290" anchor="ctr">
                <a:normAutofit/>
              </a:bodyPr>
              <a:lstStyle/>
              <a:p>
                <a:pPr defTabSz="685783">
                  <a:defRPr/>
                </a:pPr>
                <a:endParaRPr sz="1350">
                  <a:solidFill>
                    <a:srgbClr val="000000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12" name="îṡ1îḍé">
                <a:extLst>
                  <a:ext uri="{FF2B5EF4-FFF2-40B4-BE49-F238E27FC236}">
                    <a16:creationId xmlns:a16="http://schemas.microsoft.com/office/drawing/2014/main" id="{66A15501-C610-D65C-F974-20DBA6D216AB}"/>
                  </a:ext>
                </a:extLst>
              </p:cNvPr>
              <p:cNvSpPr/>
              <p:nvPr/>
            </p:nvSpPr>
            <p:spPr bwMode="auto">
              <a:xfrm>
                <a:off x="5484527" y="2698699"/>
                <a:ext cx="1229164" cy="1480436"/>
              </a:xfrm>
              <a:custGeom>
                <a:avLst/>
                <a:gdLst>
                  <a:gd name="T0" fmla="*/ 690 w 937"/>
                  <a:gd name="T1" fmla="*/ 1129 h 1129"/>
                  <a:gd name="T2" fmla="*/ 245 w 937"/>
                  <a:gd name="T3" fmla="*/ 1129 h 1129"/>
                  <a:gd name="T4" fmla="*/ 245 w 937"/>
                  <a:gd name="T5" fmla="*/ 968 h 1129"/>
                  <a:gd name="T6" fmla="*/ 101 w 937"/>
                  <a:gd name="T7" fmla="*/ 757 h 1129"/>
                  <a:gd name="T8" fmla="*/ 0 w 937"/>
                  <a:gd name="T9" fmla="*/ 469 h 1129"/>
                  <a:gd name="T10" fmla="*/ 469 w 937"/>
                  <a:gd name="T11" fmla="*/ 0 h 1129"/>
                  <a:gd name="T12" fmla="*/ 937 w 937"/>
                  <a:gd name="T13" fmla="*/ 469 h 1129"/>
                  <a:gd name="T14" fmla="*/ 837 w 937"/>
                  <a:gd name="T15" fmla="*/ 758 h 1129"/>
                  <a:gd name="T16" fmla="*/ 690 w 937"/>
                  <a:gd name="T17" fmla="*/ 972 h 1129"/>
                  <a:gd name="T18" fmla="*/ 690 w 937"/>
                  <a:gd name="T19" fmla="*/ 1129 h 1129"/>
                  <a:gd name="T20" fmla="*/ 273 w 937"/>
                  <a:gd name="T21" fmla="*/ 1101 h 1129"/>
                  <a:gd name="T22" fmla="*/ 662 w 937"/>
                  <a:gd name="T23" fmla="*/ 1101 h 1129"/>
                  <a:gd name="T24" fmla="*/ 662 w 937"/>
                  <a:gd name="T25" fmla="*/ 965 h 1129"/>
                  <a:gd name="T26" fmla="*/ 664 w 937"/>
                  <a:gd name="T27" fmla="*/ 961 h 1129"/>
                  <a:gd name="T28" fmla="*/ 815 w 937"/>
                  <a:gd name="T29" fmla="*/ 740 h 1129"/>
                  <a:gd name="T30" fmla="*/ 909 w 937"/>
                  <a:gd name="T31" fmla="*/ 469 h 1129"/>
                  <a:gd name="T32" fmla="*/ 469 w 937"/>
                  <a:gd name="T33" fmla="*/ 28 h 1129"/>
                  <a:gd name="T34" fmla="*/ 28 w 937"/>
                  <a:gd name="T35" fmla="*/ 469 h 1129"/>
                  <a:gd name="T36" fmla="*/ 123 w 937"/>
                  <a:gd name="T37" fmla="*/ 740 h 1129"/>
                  <a:gd name="T38" fmla="*/ 271 w 937"/>
                  <a:gd name="T39" fmla="*/ 957 h 1129"/>
                  <a:gd name="T40" fmla="*/ 273 w 937"/>
                  <a:gd name="T41" fmla="*/ 961 h 1129"/>
                  <a:gd name="T42" fmla="*/ 273 w 937"/>
                  <a:gd name="T43" fmla="*/ 1101 h 1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7" h="1129">
                    <a:moveTo>
                      <a:pt x="690" y="1129"/>
                    </a:moveTo>
                    <a:cubicBezTo>
                      <a:pt x="245" y="1129"/>
                      <a:pt x="245" y="1129"/>
                      <a:pt x="245" y="1129"/>
                    </a:cubicBezTo>
                    <a:cubicBezTo>
                      <a:pt x="245" y="968"/>
                      <a:pt x="245" y="968"/>
                      <a:pt x="245" y="968"/>
                    </a:cubicBezTo>
                    <a:cubicBezTo>
                      <a:pt x="202" y="896"/>
                      <a:pt x="152" y="823"/>
                      <a:pt x="101" y="757"/>
                    </a:cubicBezTo>
                    <a:cubicBezTo>
                      <a:pt x="35" y="674"/>
                      <a:pt x="0" y="574"/>
                      <a:pt x="0" y="469"/>
                    </a:cubicBezTo>
                    <a:cubicBezTo>
                      <a:pt x="0" y="211"/>
                      <a:pt x="210" y="0"/>
                      <a:pt x="469" y="0"/>
                    </a:cubicBezTo>
                    <a:cubicBezTo>
                      <a:pt x="727" y="0"/>
                      <a:pt x="937" y="211"/>
                      <a:pt x="937" y="469"/>
                    </a:cubicBezTo>
                    <a:cubicBezTo>
                      <a:pt x="937" y="575"/>
                      <a:pt x="902" y="674"/>
                      <a:pt x="837" y="758"/>
                    </a:cubicBezTo>
                    <a:cubicBezTo>
                      <a:pt x="790" y="817"/>
                      <a:pt x="735" y="897"/>
                      <a:pt x="690" y="972"/>
                    </a:cubicBezTo>
                    <a:lnTo>
                      <a:pt x="690" y="1129"/>
                    </a:lnTo>
                    <a:close/>
                    <a:moveTo>
                      <a:pt x="273" y="1101"/>
                    </a:moveTo>
                    <a:cubicBezTo>
                      <a:pt x="662" y="1101"/>
                      <a:pt x="662" y="1101"/>
                      <a:pt x="662" y="1101"/>
                    </a:cubicBezTo>
                    <a:cubicBezTo>
                      <a:pt x="662" y="965"/>
                      <a:pt x="662" y="965"/>
                      <a:pt x="662" y="965"/>
                    </a:cubicBezTo>
                    <a:cubicBezTo>
                      <a:pt x="664" y="961"/>
                      <a:pt x="664" y="961"/>
                      <a:pt x="664" y="961"/>
                    </a:cubicBezTo>
                    <a:cubicBezTo>
                      <a:pt x="710" y="884"/>
                      <a:pt x="766" y="801"/>
                      <a:pt x="815" y="740"/>
                    </a:cubicBezTo>
                    <a:cubicBezTo>
                      <a:pt x="876" y="662"/>
                      <a:pt x="909" y="568"/>
                      <a:pt x="909" y="469"/>
                    </a:cubicBezTo>
                    <a:cubicBezTo>
                      <a:pt x="909" y="226"/>
                      <a:pt x="711" y="28"/>
                      <a:pt x="469" y="28"/>
                    </a:cubicBezTo>
                    <a:cubicBezTo>
                      <a:pt x="226" y="28"/>
                      <a:pt x="28" y="226"/>
                      <a:pt x="28" y="469"/>
                    </a:cubicBezTo>
                    <a:cubicBezTo>
                      <a:pt x="28" y="568"/>
                      <a:pt x="61" y="662"/>
                      <a:pt x="123" y="740"/>
                    </a:cubicBezTo>
                    <a:cubicBezTo>
                      <a:pt x="176" y="808"/>
                      <a:pt x="227" y="883"/>
                      <a:pt x="271" y="957"/>
                    </a:cubicBezTo>
                    <a:cubicBezTo>
                      <a:pt x="273" y="961"/>
                      <a:pt x="273" y="961"/>
                      <a:pt x="273" y="961"/>
                    </a:cubicBezTo>
                    <a:lnTo>
                      <a:pt x="273" y="11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68580" tIns="34290" rIns="68580" bIns="34290" anchor="ctr">
                <a:normAutofit/>
              </a:bodyPr>
              <a:lstStyle/>
              <a:p>
                <a:pPr defTabSz="685783">
                  <a:defRPr/>
                </a:pPr>
                <a:endParaRPr sz="1350">
                  <a:solidFill>
                    <a:srgbClr val="000000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13" name="ïşļíḓé">
                <a:extLst>
                  <a:ext uri="{FF2B5EF4-FFF2-40B4-BE49-F238E27FC236}">
                    <a16:creationId xmlns:a16="http://schemas.microsoft.com/office/drawing/2014/main" id="{7B41D951-B323-8121-92F3-EA43DD28C4C2}"/>
                  </a:ext>
                </a:extLst>
              </p:cNvPr>
              <p:cNvSpPr/>
              <p:nvPr/>
            </p:nvSpPr>
            <p:spPr bwMode="auto">
              <a:xfrm>
                <a:off x="5861117" y="3506210"/>
                <a:ext cx="180887" cy="645144"/>
              </a:xfrm>
              <a:custGeom>
                <a:avLst/>
                <a:gdLst>
                  <a:gd name="T0" fmla="*/ 227 w 293"/>
                  <a:gd name="T1" fmla="*/ 1045 h 1045"/>
                  <a:gd name="T2" fmla="*/ 0 w 293"/>
                  <a:gd name="T3" fmla="*/ 15 h 1045"/>
                  <a:gd name="T4" fmla="*/ 68 w 293"/>
                  <a:gd name="T5" fmla="*/ 0 h 1045"/>
                  <a:gd name="T6" fmla="*/ 293 w 293"/>
                  <a:gd name="T7" fmla="*/ 1030 h 1045"/>
                  <a:gd name="T8" fmla="*/ 227 w 293"/>
                  <a:gd name="T9" fmla="*/ 1045 h 1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3" h="1045">
                    <a:moveTo>
                      <a:pt x="227" y="1045"/>
                    </a:moveTo>
                    <a:lnTo>
                      <a:pt x="0" y="15"/>
                    </a:lnTo>
                    <a:lnTo>
                      <a:pt x="68" y="0"/>
                    </a:lnTo>
                    <a:lnTo>
                      <a:pt x="293" y="1030"/>
                    </a:lnTo>
                    <a:lnTo>
                      <a:pt x="227" y="10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68580" tIns="34290" rIns="68580" bIns="34290" anchor="ctr">
                <a:normAutofit/>
              </a:bodyPr>
              <a:lstStyle/>
              <a:p>
                <a:pPr defTabSz="685783">
                  <a:defRPr/>
                </a:pPr>
                <a:endParaRPr sz="1350">
                  <a:solidFill>
                    <a:srgbClr val="000000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14" name="íṩḻiḑé">
                <a:extLst>
                  <a:ext uri="{FF2B5EF4-FFF2-40B4-BE49-F238E27FC236}">
                    <a16:creationId xmlns:a16="http://schemas.microsoft.com/office/drawing/2014/main" id="{0514CDD5-4DD2-B2EF-2261-A2C4EA144102}"/>
                  </a:ext>
                </a:extLst>
              </p:cNvPr>
              <p:cNvSpPr/>
              <p:nvPr/>
            </p:nvSpPr>
            <p:spPr bwMode="auto">
              <a:xfrm>
                <a:off x="6157450" y="3507444"/>
                <a:ext cx="174713" cy="656874"/>
              </a:xfrm>
              <a:custGeom>
                <a:avLst/>
                <a:gdLst>
                  <a:gd name="T0" fmla="*/ 58 w 283"/>
                  <a:gd name="T1" fmla="*/ 1064 h 1064"/>
                  <a:gd name="T2" fmla="*/ 0 w 283"/>
                  <a:gd name="T3" fmla="*/ 1052 h 1064"/>
                  <a:gd name="T4" fmla="*/ 226 w 283"/>
                  <a:gd name="T5" fmla="*/ 0 h 1064"/>
                  <a:gd name="T6" fmla="*/ 283 w 283"/>
                  <a:gd name="T7" fmla="*/ 13 h 1064"/>
                  <a:gd name="T8" fmla="*/ 58 w 283"/>
                  <a:gd name="T9" fmla="*/ 1064 h 1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3" h="1064">
                    <a:moveTo>
                      <a:pt x="58" y="1064"/>
                    </a:moveTo>
                    <a:lnTo>
                      <a:pt x="0" y="1052"/>
                    </a:lnTo>
                    <a:lnTo>
                      <a:pt x="226" y="0"/>
                    </a:lnTo>
                    <a:lnTo>
                      <a:pt x="283" y="13"/>
                    </a:lnTo>
                    <a:lnTo>
                      <a:pt x="58" y="10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68580" tIns="34290" rIns="68580" bIns="34290" anchor="ctr">
                <a:normAutofit/>
              </a:bodyPr>
              <a:lstStyle/>
              <a:p>
                <a:pPr defTabSz="685783">
                  <a:defRPr/>
                </a:pPr>
                <a:endParaRPr sz="1350">
                  <a:solidFill>
                    <a:srgbClr val="000000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15" name="iṩ1ídè">
                <a:extLst>
                  <a:ext uri="{FF2B5EF4-FFF2-40B4-BE49-F238E27FC236}">
                    <a16:creationId xmlns:a16="http://schemas.microsoft.com/office/drawing/2014/main" id="{B86F5AE3-234E-684D-78B9-8ACFC27BAECB}"/>
                  </a:ext>
                </a:extLst>
              </p:cNvPr>
              <p:cNvSpPr/>
              <p:nvPr/>
            </p:nvSpPr>
            <p:spPr bwMode="auto">
              <a:xfrm>
                <a:off x="5998788" y="4556344"/>
                <a:ext cx="207433" cy="370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68580" tIns="34290" rIns="68580" bIns="34290" anchor="ctr">
                <a:normAutofit fontScale="25000" lnSpcReduction="20000"/>
              </a:bodyPr>
              <a:lstStyle/>
              <a:p>
                <a:pPr defTabSz="685783">
                  <a:defRPr/>
                </a:pPr>
                <a:endParaRPr sz="1350">
                  <a:solidFill>
                    <a:srgbClr val="000000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16" name="íṣ1íḋé">
                <a:extLst>
                  <a:ext uri="{FF2B5EF4-FFF2-40B4-BE49-F238E27FC236}">
                    <a16:creationId xmlns:a16="http://schemas.microsoft.com/office/drawing/2014/main" id="{28BA3649-A9E0-D13C-C022-BD1E4C7DD16F}"/>
                  </a:ext>
                </a:extLst>
              </p:cNvPr>
              <p:cNvSpPr/>
              <p:nvPr/>
            </p:nvSpPr>
            <p:spPr bwMode="auto">
              <a:xfrm>
                <a:off x="5914827" y="3482750"/>
                <a:ext cx="389554" cy="246328"/>
              </a:xfrm>
              <a:custGeom>
                <a:avLst/>
                <a:gdLst>
                  <a:gd name="T0" fmla="*/ 247 w 631"/>
                  <a:gd name="T1" fmla="*/ 399 h 399"/>
                  <a:gd name="T2" fmla="*/ 187 w 631"/>
                  <a:gd name="T3" fmla="*/ 172 h 399"/>
                  <a:gd name="T4" fmla="*/ 25 w 631"/>
                  <a:gd name="T5" fmla="*/ 280 h 399"/>
                  <a:gd name="T6" fmla="*/ 0 w 631"/>
                  <a:gd name="T7" fmla="*/ 244 h 399"/>
                  <a:gd name="T8" fmla="*/ 213 w 631"/>
                  <a:gd name="T9" fmla="*/ 104 h 399"/>
                  <a:gd name="T10" fmla="*/ 255 w 631"/>
                  <a:gd name="T11" fmla="*/ 266 h 399"/>
                  <a:gd name="T12" fmla="*/ 363 w 631"/>
                  <a:gd name="T13" fmla="*/ 0 h 399"/>
                  <a:gd name="T14" fmla="*/ 455 w 631"/>
                  <a:gd name="T15" fmla="*/ 257 h 399"/>
                  <a:gd name="T16" fmla="*/ 614 w 631"/>
                  <a:gd name="T17" fmla="*/ 185 h 399"/>
                  <a:gd name="T18" fmla="*/ 631 w 631"/>
                  <a:gd name="T19" fmla="*/ 223 h 399"/>
                  <a:gd name="T20" fmla="*/ 429 w 631"/>
                  <a:gd name="T21" fmla="*/ 317 h 399"/>
                  <a:gd name="T22" fmla="*/ 361 w 631"/>
                  <a:gd name="T23" fmla="*/ 121 h 399"/>
                  <a:gd name="T24" fmla="*/ 247 w 631"/>
                  <a:gd name="T25" fmla="*/ 399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31" h="399">
                    <a:moveTo>
                      <a:pt x="247" y="399"/>
                    </a:moveTo>
                    <a:lnTo>
                      <a:pt x="187" y="172"/>
                    </a:lnTo>
                    <a:lnTo>
                      <a:pt x="25" y="280"/>
                    </a:lnTo>
                    <a:lnTo>
                      <a:pt x="0" y="244"/>
                    </a:lnTo>
                    <a:lnTo>
                      <a:pt x="213" y="104"/>
                    </a:lnTo>
                    <a:lnTo>
                      <a:pt x="255" y="266"/>
                    </a:lnTo>
                    <a:lnTo>
                      <a:pt x="363" y="0"/>
                    </a:lnTo>
                    <a:lnTo>
                      <a:pt x="455" y="257"/>
                    </a:lnTo>
                    <a:lnTo>
                      <a:pt x="614" y="185"/>
                    </a:lnTo>
                    <a:lnTo>
                      <a:pt x="631" y="223"/>
                    </a:lnTo>
                    <a:lnTo>
                      <a:pt x="429" y="317"/>
                    </a:lnTo>
                    <a:lnTo>
                      <a:pt x="361" y="121"/>
                    </a:lnTo>
                    <a:lnTo>
                      <a:pt x="247" y="39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68580" tIns="34290" rIns="68580" bIns="34290" anchor="ctr">
                <a:normAutofit/>
              </a:bodyPr>
              <a:lstStyle/>
              <a:p>
                <a:pPr defTabSz="685783">
                  <a:defRPr/>
                </a:pPr>
                <a:endParaRPr sz="1350">
                  <a:solidFill>
                    <a:srgbClr val="000000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17" name="îṣļïḍe">
                <a:extLst>
                  <a:ext uri="{FF2B5EF4-FFF2-40B4-BE49-F238E27FC236}">
                    <a16:creationId xmlns:a16="http://schemas.microsoft.com/office/drawing/2014/main" id="{BC80DFAF-22EE-17D2-0E6A-E2048B029442}"/>
                  </a:ext>
                </a:extLst>
              </p:cNvPr>
              <p:cNvSpPr/>
              <p:nvPr/>
            </p:nvSpPr>
            <p:spPr bwMode="auto">
              <a:xfrm>
                <a:off x="6106209" y="2267780"/>
                <a:ext cx="31485" cy="303742"/>
              </a:xfrm>
              <a:custGeom>
                <a:avLst/>
                <a:gdLst>
                  <a:gd name="T0" fmla="*/ 12 w 24"/>
                  <a:gd name="T1" fmla="*/ 232 h 232"/>
                  <a:gd name="T2" fmla="*/ 0 w 24"/>
                  <a:gd name="T3" fmla="*/ 220 h 232"/>
                  <a:gd name="T4" fmla="*/ 0 w 24"/>
                  <a:gd name="T5" fmla="*/ 12 h 232"/>
                  <a:gd name="T6" fmla="*/ 12 w 24"/>
                  <a:gd name="T7" fmla="*/ 0 h 232"/>
                  <a:gd name="T8" fmla="*/ 24 w 24"/>
                  <a:gd name="T9" fmla="*/ 12 h 232"/>
                  <a:gd name="T10" fmla="*/ 24 w 24"/>
                  <a:gd name="T11" fmla="*/ 220 h 232"/>
                  <a:gd name="T12" fmla="*/ 12 w 24"/>
                  <a:gd name="T13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32">
                    <a:moveTo>
                      <a:pt x="12" y="232"/>
                    </a:moveTo>
                    <a:cubicBezTo>
                      <a:pt x="5" y="232"/>
                      <a:pt x="0" y="227"/>
                      <a:pt x="0" y="22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9" y="0"/>
                      <a:pt x="24" y="5"/>
                      <a:pt x="24" y="12"/>
                    </a:cubicBezTo>
                    <a:cubicBezTo>
                      <a:pt x="24" y="220"/>
                      <a:pt x="24" y="220"/>
                      <a:pt x="24" y="220"/>
                    </a:cubicBezTo>
                    <a:cubicBezTo>
                      <a:pt x="24" y="227"/>
                      <a:pt x="19" y="232"/>
                      <a:pt x="12" y="2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68580" tIns="34290" rIns="68580" bIns="34290" anchor="ctr">
                <a:normAutofit/>
              </a:bodyPr>
              <a:lstStyle/>
              <a:p>
                <a:pPr defTabSz="685783">
                  <a:defRPr/>
                </a:pPr>
                <a:endParaRPr sz="1350">
                  <a:solidFill>
                    <a:srgbClr val="000000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18" name="ïŝliďé">
                <a:extLst>
                  <a:ext uri="{FF2B5EF4-FFF2-40B4-BE49-F238E27FC236}">
                    <a16:creationId xmlns:a16="http://schemas.microsoft.com/office/drawing/2014/main" id="{E2E343DC-11C8-083A-0CA8-1DB706976407}"/>
                  </a:ext>
                </a:extLst>
              </p:cNvPr>
              <p:cNvSpPr/>
              <p:nvPr/>
            </p:nvSpPr>
            <p:spPr bwMode="auto">
              <a:xfrm>
                <a:off x="6522310" y="2406687"/>
                <a:ext cx="177182" cy="267318"/>
              </a:xfrm>
              <a:custGeom>
                <a:avLst/>
                <a:gdLst>
                  <a:gd name="T0" fmla="*/ 14 w 135"/>
                  <a:gd name="T1" fmla="*/ 204 h 204"/>
                  <a:gd name="T2" fmla="*/ 8 w 135"/>
                  <a:gd name="T3" fmla="*/ 202 h 204"/>
                  <a:gd name="T4" fmla="*/ 4 w 135"/>
                  <a:gd name="T5" fmla="*/ 186 h 204"/>
                  <a:gd name="T6" fmla="*/ 111 w 135"/>
                  <a:gd name="T7" fmla="*/ 8 h 204"/>
                  <a:gd name="T8" fmla="*/ 128 w 135"/>
                  <a:gd name="T9" fmla="*/ 4 h 204"/>
                  <a:gd name="T10" fmla="*/ 132 w 135"/>
                  <a:gd name="T11" fmla="*/ 20 h 204"/>
                  <a:gd name="T12" fmla="*/ 24 w 135"/>
                  <a:gd name="T13" fmla="*/ 198 h 204"/>
                  <a:gd name="T14" fmla="*/ 14 w 135"/>
                  <a:gd name="T15" fmla="*/ 20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5" h="204">
                    <a:moveTo>
                      <a:pt x="14" y="204"/>
                    </a:moveTo>
                    <a:cubicBezTo>
                      <a:pt x="12" y="204"/>
                      <a:pt x="10" y="203"/>
                      <a:pt x="8" y="202"/>
                    </a:cubicBezTo>
                    <a:cubicBezTo>
                      <a:pt x="2" y="199"/>
                      <a:pt x="0" y="191"/>
                      <a:pt x="4" y="186"/>
                    </a:cubicBezTo>
                    <a:cubicBezTo>
                      <a:pt x="111" y="8"/>
                      <a:pt x="111" y="8"/>
                      <a:pt x="111" y="8"/>
                    </a:cubicBezTo>
                    <a:cubicBezTo>
                      <a:pt x="115" y="2"/>
                      <a:pt x="122" y="0"/>
                      <a:pt x="128" y="4"/>
                    </a:cubicBezTo>
                    <a:cubicBezTo>
                      <a:pt x="134" y="7"/>
                      <a:pt x="135" y="14"/>
                      <a:pt x="132" y="20"/>
                    </a:cubicBezTo>
                    <a:cubicBezTo>
                      <a:pt x="24" y="198"/>
                      <a:pt x="24" y="198"/>
                      <a:pt x="24" y="198"/>
                    </a:cubicBezTo>
                    <a:cubicBezTo>
                      <a:pt x="22" y="202"/>
                      <a:pt x="18" y="204"/>
                      <a:pt x="14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68580" tIns="34290" rIns="68580" bIns="34290" anchor="ctr">
                <a:normAutofit/>
              </a:bodyPr>
              <a:lstStyle/>
              <a:p>
                <a:pPr defTabSz="685783">
                  <a:defRPr/>
                </a:pPr>
                <a:endParaRPr sz="1350">
                  <a:solidFill>
                    <a:srgbClr val="000000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19" name="ïṣḷíḍe">
                <a:extLst>
                  <a:ext uri="{FF2B5EF4-FFF2-40B4-BE49-F238E27FC236}">
                    <a16:creationId xmlns:a16="http://schemas.microsoft.com/office/drawing/2014/main" id="{9A745A45-2E14-4B4F-22BA-9BB896C8965A}"/>
                  </a:ext>
                </a:extLst>
              </p:cNvPr>
              <p:cNvSpPr/>
              <p:nvPr/>
            </p:nvSpPr>
            <p:spPr bwMode="auto">
              <a:xfrm>
                <a:off x="6782219" y="2843162"/>
                <a:ext cx="278430" cy="159897"/>
              </a:xfrm>
              <a:custGeom>
                <a:avLst/>
                <a:gdLst>
                  <a:gd name="T0" fmla="*/ 14 w 212"/>
                  <a:gd name="T1" fmla="*/ 122 h 122"/>
                  <a:gd name="T2" fmla="*/ 3 w 212"/>
                  <a:gd name="T3" fmla="*/ 115 h 122"/>
                  <a:gd name="T4" fmla="*/ 8 w 212"/>
                  <a:gd name="T5" fmla="*/ 99 h 122"/>
                  <a:gd name="T6" fmla="*/ 193 w 212"/>
                  <a:gd name="T7" fmla="*/ 3 h 122"/>
                  <a:gd name="T8" fmla="*/ 209 w 212"/>
                  <a:gd name="T9" fmla="*/ 8 h 122"/>
                  <a:gd name="T10" fmla="*/ 204 w 212"/>
                  <a:gd name="T11" fmla="*/ 24 h 122"/>
                  <a:gd name="T12" fmla="*/ 19 w 212"/>
                  <a:gd name="T13" fmla="*/ 120 h 122"/>
                  <a:gd name="T14" fmla="*/ 14 w 212"/>
                  <a:gd name="T15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2" h="122">
                    <a:moveTo>
                      <a:pt x="14" y="122"/>
                    </a:moveTo>
                    <a:cubicBezTo>
                      <a:pt x="10" y="122"/>
                      <a:pt x="5" y="119"/>
                      <a:pt x="3" y="115"/>
                    </a:cubicBezTo>
                    <a:cubicBezTo>
                      <a:pt x="0" y="110"/>
                      <a:pt x="2" y="102"/>
                      <a:pt x="8" y="99"/>
                    </a:cubicBezTo>
                    <a:cubicBezTo>
                      <a:pt x="193" y="3"/>
                      <a:pt x="193" y="3"/>
                      <a:pt x="193" y="3"/>
                    </a:cubicBezTo>
                    <a:cubicBezTo>
                      <a:pt x="199" y="0"/>
                      <a:pt x="206" y="2"/>
                      <a:pt x="209" y="8"/>
                    </a:cubicBezTo>
                    <a:cubicBezTo>
                      <a:pt x="212" y="14"/>
                      <a:pt x="210" y="21"/>
                      <a:pt x="204" y="24"/>
                    </a:cubicBezTo>
                    <a:cubicBezTo>
                      <a:pt x="19" y="120"/>
                      <a:pt x="19" y="120"/>
                      <a:pt x="19" y="120"/>
                    </a:cubicBezTo>
                    <a:cubicBezTo>
                      <a:pt x="18" y="121"/>
                      <a:pt x="16" y="122"/>
                      <a:pt x="14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68580" tIns="34290" rIns="68580" bIns="34290" anchor="ctr">
                <a:normAutofit fontScale="70000" lnSpcReduction="20000"/>
              </a:bodyPr>
              <a:lstStyle/>
              <a:p>
                <a:pPr defTabSz="685783">
                  <a:defRPr/>
                </a:pPr>
                <a:endParaRPr sz="1350">
                  <a:solidFill>
                    <a:srgbClr val="000000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20" name="ís1íḑè">
                <a:extLst>
                  <a:ext uri="{FF2B5EF4-FFF2-40B4-BE49-F238E27FC236}">
                    <a16:creationId xmlns:a16="http://schemas.microsoft.com/office/drawing/2014/main" id="{5F23A569-59C2-100E-44BE-32493BC87330}"/>
                  </a:ext>
                </a:extLst>
              </p:cNvPr>
              <p:cNvSpPr/>
              <p:nvPr/>
            </p:nvSpPr>
            <p:spPr bwMode="auto">
              <a:xfrm>
                <a:off x="6862476" y="3342608"/>
                <a:ext cx="305593" cy="48772"/>
              </a:xfrm>
              <a:custGeom>
                <a:avLst/>
                <a:gdLst>
                  <a:gd name="T0" fmla="*/ 220 w 233"/>
                  <a:gd name="T1" fmla="*/ 37 h 37"/>
                  <a:gd name="T2" fmla="*/ 220 w 233"/>
                  <a:gd name="T3" fmla="*/ 37 h 37"/>
                  <a:gd name="T4" fmla="*/ 12 w 233"/>
                  <a:gd name="T5" fmla="*/ 24 h 37"/>
                  <a:gd name="T6" fmla="*/ 1 w 233"/>
                  <a:gd name="T7" fmla="*/ 11 h 37"/>
                  <a:gd name="T8" fmla="*/ 14 w 233"/>
                  <a:gd name="T9" fmla="*/ 0 h 37"/>
                  <a:gd name="T10" fmla="*/ 221 w 233"/>
                  <a:gd name="T11" fmla="*/ 13 h 37"/>
                  <a:gd name="T12" fmla="*/ 232 w 233"/>
                  <a:gd name="T13" fmla="*/ 26 h 37"/>
                  <a:gd name="T14" fmla="*/ 220 w 233"/>
                  <a:gd name="T15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3" h="37">
                    <a:moveTo>
                      <a:pt x="220" y="37"/>
                    </a:moveTo>
                    <a:cubicBezTo>
                      <a:pt x="220" y="37"/>
                      <a:pt x="220" y="37"/>
                      <a:pt x="220" y="37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5" y="24"/>
                      <a:pt x="0" y="18"/>
                      <a:pt x="1" y="11"/>
                    </a:cubicBezTo>
                    <a:cubicBezTo>
                      <a:pt x="1" y="5"/>
                      <a:pt x="7" y="0"/>
                      <a:pt x="14" y="0"/>
                    </a:cubicBezTo>
                    <a:cubicBezTo>
                      <a:pt x="221" y="13"/>
                      <a:pt x="221" y="13"/>
                      <a:pt x="221" y="13"/>
                    </a:cubicBezTo>
                    <a:cubicBezTo>
                      <a:pt x="228" y="14"/>
                      <a:pt x="233" y="19"/>
                      <a:pt x="232" y="26"/>
                    </a:cubicBezTo>
                    <a:cubicBezTo>
                      <a:pt x="232" y="32"/>
                      <a:pt x="227" y="37"/>
                      <a:pt x="220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68580" tIns="34290" rIns="68580" bIns="34290" anchor="ctr">
                <a:normAutofit fontScale="25000" lnSpcReduction="20000"/>
              </a:bodyPr>
              <a:lstStyle/>
              <a:p>
                <a:pPr defTabSz="685783">
                  <a:defRPr/>
                </a:pPr>
                <a:endParaRPr sz="1350">
                  <a:solidFill>
                    <a:srgbClr val="000000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21" name="íṩlïḋé">
                <a:extLst>
                  <a:ext uri="{FF2B5EF4-FFF2-40B4-BE49-F238E27FC236}">
                    <a16:creationId xmlns:a16="http://schemas.microsoft.com/office/drawing/2014/main" id="{B0A90759-507D-4620-2AD1-C67E6F0B5913}"/>
                  </a:ext>
                </a:extLst>
              </p:cNvPr>
              <p:cNvSpPr/>
              <p:nvPr/>
            </p:nvSpPr>
            <p:spPr bwMode="auto">
              <a:xfrm>
                <a:off x="6736534" y="3751303"/>
                <a:ext cx="259909" cy="188913"/>
              </a:xfrm>
              <a:custGeom>
                <a:avLst/>
                <a:gdLst>
                  <a:gd name="T0" fmla="*/ 184 w 198"/>
                  <a:gd name="T1" fmla="*/ 144 h 144"/>
                  <a:gd name="T2" fmla="*/ 177 w 198"/>
                  <a:gd name="T3" fmla="*/ 142 h 144"/>
                  <a:gd name="T4" fmla="*/ 7 w 198"/>
                  <a:gd name="T5" fmla="*/ 23 h 144"/>
                  <a:gd name="T6" fmla="*/ 4 w 198"/>
                  <a:gd name="T7" fmla="*/ 6 h 144"/>
                  <a:gd name="T8" fmla="*/ 20 w 198"/>
                  <a:gd name="T9" fmla="*/ 3 h 144"/>
                  <a:gd name="T10" fmla="*/ 191 w 198"/>
                  <a:gd name="T11" fmla="*/ 122 h 144"/>
                  <a:gd name="T12" fmla="*/ 194 w 198"/>
                  <a:gd name="T13" fmla="*/ 139 h 144"/>
                  <a:gd name="T14" fmla="*/ 184 w 198"/>
                  <a:gd name="T15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8" h="144">
                    <a:moveTo>
                      <a:pt x="184" y="144"/>
                    </a:moveTo>
                    <a:cubicBezTo>
                      <a:pt x="182" y="144"/>
                      <a:pt x="179" y="143"/>
                      <a:pt x="177" y="142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1" y="19"/>
                      <a:pt x="0" y="12"/>
                      <a:pt x="4" y="6"/>
                    </a:cubicBezTo>
                    <a:cubicBezTo>
                      <a:pt x="7" y="1"/>
                      <a:pt x="15" y="0"/>
                      <a:pt x="20" y="3"/>
                    </a:cubicBezTo>
                    <a:cubicBezTo>
                      <a:pt x="191" y="122"/>
                      <a:pt x="191" y="122"/>
                      <a:pt x="191" y="122"/>
                    </a:cubicBezTo>
                    <a:cubicBezTo>
                      <a:pt x="196" y="126"/>
                      <a:pt x="198" y="134"/>
                      <a:pt x="194" y="139"/>
                    </a:cubicBezTo>
                    <a:cubicBezTo>
                      <a:pt x="192" y="142"/>
                      <a:pt x="188" y="144"/>
                      <a:pt x="184" y="1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68580" tIns="34290" rIns="68580" bIns="34290" anchor="ctr">
                <a:normAutofit fontScale="85000" lnSpcReduction="20000"/>
              </a:bodyPr>
              <a:lstStyle/>
              <a:p>
                <a:pPr defTabSz="685783">
                  <a:defRPr/>
                </a:pPr>
                <a:endParaRPr sz="1350">
                  <a:solidFill>
                    <a:srgbClr val="000000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22" name="îṡḷïḓe">
                <a:extLst>
                  <a:ext uri="{FF2B5EF4-FFF2-40B4-BE49-F238E27FC236}">
                    <a16:creationId xmlns:a16="http://schemas.microsoft.com/office/drawing/2014/main" id="{52BDD606-80E3-9721-3369-44828299654A}"/>
                  </a:ext>
                </a:extLst>
              </p:cNvPr>
              <p:cNvSpPr/>
              <p:nvPr/>
            </p:nvSpPr>
            <p:spPr bwMode="auto">
              <a:xfrm>
                <a:off x="5505518" y="2406687"/>
                <a:ext cx="177182" cy="267318"/>
              </a:xfrm>
              <a:custGeom>
                <a:avLst/>
                <a:gdLst>
                  <a:gd name="T0" fmla="*/ 121 w 135"/>
                  <a:gd name="T1" fmla="*/ 204 h 204"/>
                  <a:gd name="T2" fmla="*/ 111 w 135"/>
                  <a:gd name="T3" fmla="*/ 198 h 204"/>
                  <a:gd name="T4" fmla="*/ 3 w 135"/>
                  <a:gd name="T5" fmla="*/ 20 h 204"/>
                  <a:gd name="T6" fmla="*/ 7 w 135"/>
                  <a:gd name="T7" fmla="*/ 4 h 204"/>
                  <a:gd name="T8" fmla="*/ 24 w 135"/>
                  <a:gd name="T9" fmla="*/ 8 h 204"/>
                  <a:gd name="T10" fmla="*/ 131 w 135"/>
                  <a:gd name="T11" fmla="*/ 186 h 204"/>
                  <a:gd name="T12" fmla="*/ 127 w 135"/>
                  <a:gd name="T13" fmla="*/ 202 h 204"/>
                  <a:gd name="T14" fmla="*/ 121 w 135"/>
                  <a:gd name="T15" fmla="*/ 20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5" h="204">
                    <a:moveTo>
                      <a:pt x="121" y="204"/>
                    </a:moveTo>
                    <a:cubicBezTo>
                      <a:pt x="117" y="204"/>
                      <a:pt x="113" y="202"/>
                      <a:pt x="111" y="198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0" y="14"/>
                      <a:pt x="1" y="7"/>
                      <a:pt x="7" y="4"/>
                    </a:cubicBezTo>
                    <a:cubicBezTo>
                      <a:pt x="13" y="0"/>
                      <a:pt x="20" y="2"/>
                      <a:pt x="24" y="8"/>
                    </a:cubicBezTo>
                    <a:cubicBezTo>
                      <a:pt x="131" y="186"/>
                      <a:pt x="131" y="186"/>
                      <a:pt x="131" y="186"/>
                    </a:cubicBezTo>
                    <a:cubicBezTo>
                      <a:pt x="135" y="191"/>
                      <a:pt x="133" y="199"/>
                      <a:pt x="127" y="202"/>
                    </a:cubicBezTo>
                    <a:cubicBezTo>
                      <a:pt x="125" y="203"/>
                      <a:pt x="123" y="204"/>
                      <a:pt x="121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68580" tIns="34290" rIns="68580" bIns="34290" anchor="ctr">
                <a:normAutofit/>
              </a:bodyPr>
              <a:lstStyle/>
              <a:p>
                <a:pPr defTabSz="685783">
                  <a:defRPr/>
                </a:pPr>
                <a:endParaRPr sz="1350">
                  <a:solidFill>
                    <a:srgbClr val="000000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23" name="ïṥ1ïḋê">
                <a:extLst>
                  <a:ext uri="{FF2B5EF4-FFF2-40B4-BE49-F238E27FC236}">
                    <a16:creationId xmlns:a16="http://schemas.microsoft.com/office/drawing/2014/main" id="{AAAF7516-25CE-08E6-380F-EFA2151D7BA4}"/>
                  </a:ext>
                </a:extLst>
              </p:cNvPr>
              <p:cNvSpPr/>
              <p:nvPr/>
            </p:nvSpPr>
            <p:spPr bwMode="auto">
              <a:xfrm>
                <a:off x="5144362" y="2843162"/>
                <a:ext cx="278430" cy="159897"/>
              </a:xfrm>
              <a:custGeom>
                <a:avLst/>
                <a:gdLst>
                  <a:gd name="T0" fmla="*/ 198 w 212"/>
                  <a:gd name="T1" fmla="*/ 122 h 122"/>
                  <a:gd name="T2" fmla="*/ 193 w 212"/>
                  <a:gd name="T3" fmla="*/ 120 h 122"/>
                  <a:gd name="T4" fmla="*/ 8 w 212"/>
                  <a:gd name="T5" fmla="*/ 24 h 122"/>
                  <a:gd name="T6" fmla="*/ 3 w 212"/>
                  <a:gd name="T7" fmla="*/ 8 h 122"/>
                  <a:gd name="T8" fmla="*/ 19 w 212"/>
                  <a:gd name="T9" fmla="*/ 3 h 122"/>
                  <a:gd name="T10" fmla="*/ 204 w 212"/>
                  <a:gd name="T11" fmla="*/ 99 h 122"/>
                  <a:gd name="T12" fmla="*/ 209 w 212"/>
                  <a:gd name="T13" fmla="*/ 115 h 122"/>
                  <a:gd name="T14" fmla="*/ 198 w 212"/>
                  <a:gd name="T15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2" h="122">
                    <a:moveTo>
                      <a:pt x="198" y="122"/>
                    </a:moveTo>
                    <a:cubicBezTo>
                      <a:pt x="196" y="122"/>
                      <a:pt x="194" y="121"/>
                      <a:pt x="193" y="120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2" y="21"/>
                      <a:pt x="0" y="14"/>
                      <a:pt x="3" y="8"/>
                    </a:cubicBezTo>
                    <a:cubicBezTo>
                      <a:pt x="6" y="2"/>
                      <a:pt x="13" y="0"/>
                      <a:pt x="19" y="3"/>
                    </a:cubicBezTo>
                    <a:cubicBezTo>
                      <a:pt x="204" y="99"/>
                      <a:pt x="204" y="99"/>
                      <a:pt x="204" y="99"/>
                    </a:cubicBezTo>
                    <a:cubicBezTo>
                      <a:pt x="210" y="102"/>
                      <a:pt x="212" y="110"/>
                      <a:pt x="209" y="115"/>
                    </a:cubicBezTo>
                    <a:cubicBezTo>
                      <a:pt x="207" y="119"/>
                      <a:pt x="202" y="122"/>
                      <a:pt x="198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68580" tIns="34290" rIns="68580" bIns="34290" anchor="ctr">
                <a:normAutofit fontScale="70000" lnSpcReduction="20000"/>
              </a:bodyPr>
              <a:lstStyle/>
              <a:p>
                <a:pPr defTabSz="685783">
                  <a:defRPr/>
                </a:pPr>
                <a:endParaRPr sz="1350">
                  <a:solidFill>
                    <a:srgbClr val="000000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24" name="íšļîḋè">
                <a:extLst>
                  <a:ext uri="{FF2B5EF4-FFF2-40B4-BE49-F238E27FC236}">
                    <a16:creationId xmlns:a16="http://schemas.microsoft.com/office/drawing/2014/main" id="{271BCA88-11F8-1CEA-2771-3731AEE390FA}"/>
                  </a:ext>
                </a:extLst>
              </p:cNvPr>
              <p:cNvSpPr/>
              <p:nvPr/>
            </p:nvSpPr>
            <p:spPr bwMode="auto">
              <a:xfrm>
                <a:off x="5036941" y="3342608"/>
                <a:ext cx="305593" cy="48772"/>
              </a:xfrm>
              <a:custGeom>
                <a:avLst/>
                <a:gdLst>
                  <a:gd name="T0" fmla="*/ 13 w 233"/>
                  <a:gd name="T1" fmla="*/ 37 h 37"/>
                  <a:gd name="T2" fmla="*/ 1 w 233"/>
                  <a:gd name="T3" fmla="*/ 26 h 37"/>
                  <a:gd name="T4" fmla="*/ 12 w 233"/>
                  <a:gd name="T5" fmla="*/ 13 h 37"/>
                  <a:gd name="T6" fmla="*/ 219 w 233"/>
                  <a:gd name="T7" fmla="*/ 0 h 37"/>
                  <a:gd name="T8" fmla="*/ 232 w 233"/>
                  <a:gd name="T9" fmla="*/ 11 h 37"/>
                  <a:gd name="T10" fmla="*/ 221 w 233"/>
                  <a:gd name="T11" fmla="*/ 24 h 37"/>
                  <a:gd name="T12" fmla="*/ 13 w 233"/>
                  <a:gd name="T13" fmla="*/ 37 h 37"/>
                  <a:gd name="T14" fmla="*/ 13 w 233"/>
                  <a:gd name="T15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3" h="37">
                    <a:moveTo>
                      <a:pt x="13" y="37"/>
                    </a:moveTo>
                    <a:cubicBezTo>
                      <a:pt x="6" y="37"/>
                      <a:pt x="1" y="32"/>
                      <a:pt x="1" y="26"/>
                    </a:cubicBezTo>
                    <a:cubicBezTo>
                      <a:pt x="0" y="19"/>
                      <a:pt x="5" y="14"/>
                      <a:pt x="12" y="13"/>
                    </a:cubicBezTo>
                    <a:cubicBezTo>
                      <a:pt x="219" y="0"/>
                      <a:pt x="219" y="0"/>
                      <a:pt x="219" y="0"/>
                    </a:cubicBezTo>
                    <a:cubicBezTo>
                      <a:pt x="226" y="0"/>
                      <a:pt x="232" y="5"/>
                      <a:pt x="232" y="11"/>
                    </a:cubicBezTo>
                    <a:cubicBezTo>
                      <a:pt x="233" y="18"/>
                      <a:pt x="228" y="24"/>
                      <a:pt x="221" y="24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68580" tIns="34290" rIns="68580" bIns="34290" anchor="ctr">
                <a:normAutofit fontScale="25000" lnSpcReduction="20000"/>
              </a:bodyPr>
              <a:lstStyle/>
              <a:p>
                <a:pPr defTabSz="685783">
                  <a:defRPr/>
                </a:pPr>
                <a:endParaRPr sz="1350">
                  <a:solidFill>
                    <a:srgbClr val="000000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25" name="îşlïde">
                <a:extLst>
                  <a:ext uri="{FF2B5EF4-FFF2-40B4-BE49-F238E27FC236}">
                    <a16:creationId xmlns:a16="http://schemas.microsoft.com/office/drawing/2014/main" id="{81BF7720-4523-02A4-F364-01D392CF1956}"/>
                  </a:ext>
                </a:extLst>
              </p:cNvPr>
              <p:cNvSpPr/>
              <p:nvPr/>
            </p:nvSpPr>
            <p:spPr bwMode="auto">
              <a:xfrm>
                <a:off x="5208567" y="3751303"/>
                <a:ext cx="259909" cy="188913"/>
              </a:xfrm>
              <a:custGeom>
                <a:avLst/>
                <a:gdLst>
                  <a:gd name="T0" fmla="*/ 14 w 198"/>
                  <a:gd name="T1" fmla="*/ 144 h 144"/>
                  <a:gd name="T2" fmla="*/ 4 w 198"/>
                  <a:gd name="T3" fmla="*/ 139 h 144"/>
                  <a:gd name="T4" fmla="*/ 7 w 198"/>
                  <a:gd name="T5" fmla="*/ 122 h 144"/>
                  <a:gd name="T6" fmla="*/ 178 w 198"/>
                  <a:gd name="T7" fmla="*/ 3 h 144"/>
                  <a:gd name="T8" fmla="*/ 194 w 198"/>
                  <a:gd name="T9" fmla="*/ 6 h 144"/>
                  <a:gd name="T10" fmla="*/ 191 w 198"/>
                  <a:gd name="T11" fmla="*/ 23 h 144"/>
                  <a:gd name="T12" fmla="*/ 21 w 198"/>
                  <a:gd name="T13" fmla="*/ 142 h 144"/>
                  <a:gd name="T14" fmla="*/ 14 w 198"/>
                  <a:gd name="T15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8" h="144">
                    <a:moveTo>
                      <a:pt x="14" y="144"/>
                    </a:moveTo>
                    <a:cubicBezTo>
                      <a:pt x="10" y="144"/>
                      <a:pt x="6" y="142"/>
                      <a:pt x="4" y="139"/>
                    </a:cubicBezTo>
                    <a:cubicBezTo>
                      <a:pt x="0" y="134"/>
                      <a:pt x="2" y="126"/>
                      <a:pt x="7" y="122"/>
                    </a:cubicBezTo>
                    <a:cubicBezTo>
                      <a:pt x="178" y="3"/>
                      <a:pt x="178" y="3"/>
                      <a:pt x="178" y="3"/>
                    </a:cubicBezTo>
                    <a:cubicBezTo>
                      <a:pt x="183" y="0"/>
                      <a:pt x="191" y="1"/>
                      <a:pt x="194" y="6"/>
                    </a:cubicBezTo>
                    <a:cubicBezTo>
                      <a:pt x="198" y="12"/>
                      <a:pt x="197" y="19"/>
                      <a:pt x="191" y="23"/>
                    </a:cubicBezTo>
                    <a:cubicBezTo>
                      <a:pt x="21" y="142"/>
                      <a:pt x="21" y="142"/>
                      <a:pt x="21" y="142"/>
                    </a:cubicBezTo>
                    <a:cubicBezTo>
                      <a:pt x="19" y="143"/>
                      <a:pt x="16" y="144"/>
                      <a:pt x="14" y="1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68580" tIns="34290" rIns="68580" bIns="34290" anchor="ctr">
                <a:normAutofit fontScale="85000" lnSpcReduction="20000"/>
              </a:bodyPr>
              <a:lstStyle/>
              <a:p>
                <a:pPr defTabSz="685783">
                  <a:defRPr/>
                </a:pPr>
                <a:endParaRPr sz="1350">
                  <a:solidFill>
                    <a:srgbClr val="000000"/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</p:grpSp>
      <p:sp>
        <p:nvSpPr>
          <p:cNvPr id="31" name="TextBox 6">
            <a:extLst>
              <a:ext uri="{FF2B5EF4-FFF2-40B4-BE49-F238E27FC236}">
                <a16:creationId xmlns:a16="http://schemas.microsoft.com/office/drawing/2014/main" id="{06EE83A3-EDF9-EDBC-B5E2-FC22E0F8E622}"/>
              </a:ext>
            </a:extLst>
          </p:cNvPr>
          <p:cNvSpPr txBox="1"/>
          <p:nvPr/>
        </p:nvSpPr>
        <p:spPr>
          <a:xfrm>
            <a:off x="2793546" y="2919421"/>
            <a:ext cx="3214317" cy="525886"/>
          </a:xfrm>
          <a:prstGeom prst="rect">
            <a:avLst/>
          </a:prstGeom>
          <a:solidFill>
            <a:srgbClr val="F29803">
              <a:alpha val="20000"/>
            </a:srgbClr>
          </a:solidFill>
          <a:ln w="19050">
            <a:noFill/>
            <a:prstDash val="sysDash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 anchor="ctr">
            <a:spAutoFit/>
          </a:bodyPr>
          <a:lstStyle/>
          <a:p>
            <a:pPr marL="0" lvl="2" algn="l" fontAlgn="ctr">
              <a:spcBef>
                <a:spcPts val="1200"/>
              </a:spcBef>
            </a:pPr>
            <a:r>
              <a:rPr kumimoji="1" lang="zh-CN" altLang="en-US" sz="20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尽可能设计好的</a:t>
            </a:r>
            <a:r>
              <a:rPr kumimoji="1" lang="zh-CN" altLang="en-US" sz="20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哈希函数</a:t>
            </a:r>
            <a:endParaRPr kumimoji="1" lang="en-US" altLang="zh-CN" sz="2000" dirty="0">
              <a:solidFill>
                <a:srgbClr val="F29803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32" name="TextBox 6">
            <a:extLst>
              <a:ext uri="{FF2B5EF4-FFF2-40B4-BE49-F238E27FC236}">
                <a16:creationId xmlns:a16="http://schemas.microsoft.com/office/drawing/2014/main" id="{86B40569-FB02-D5EF-0B1B-E6B3096C47C0}"/>
              </a:ext>
            </a:extLst>
          </p:cNvPr>
          <p:cNvSpPr txBox="1"/>
          <p:nvPr/>
        </p:nvSpPr>
        <p:spPr>
          <a:xfrm>
            <a:off x="2939657" y="3619650"/>
            <a:ext cx="2852652" cy="525886"/>
          </a:xfrm>
          <a:prstGeom prst="rect">
            <a:avLst/>
          </a:prstGeom>
          <a:solidFill>
            <a:srgbClr val="F29803">
              <a:alpha val="20000"/>
            </a:srgbClr>
          </a:solidFill>
          <a:ln w="19050">
            <a:noFill/>
            <a:prstDash val="sysDash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 anchor="ctr">
            <a:spAutoFit/>
          </a:bodyPr>
          <a:lstStyle/>
          <a:p>
            <a:pPr marL="0" lvl="2" algn="l" fontAlgn="ctr">
              <a:spcBef>
                <a:spcPts val="1200"/>
              </a:spcBef>
            </a:pPr>
            <a:r>
              <a:rPr kumimoji="1" lang="zh-CN" altLang="en-US" sz="20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设计</a:t>
            </a:r>
            <a:r>
              <a:rPr kumimoji="1" lang="zh-CN" altLang="en-US" sz="20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解决冲突的方法</a:t>
            </a:r>
            <a:endParaRPr kumimoji="1" lang="en-US" altLang="zh-CN" sz="20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31" grpId="0" animBg="1"/>
      <p:bldP spid="32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3026</TotalTime>
  <Words>3577</Words>
  <Application>Microsoft Office PowerPoint</Application>
  <PresentationFormat>宽屏</PresentationFormat>
  <Paragraphs>1042</Paragraphs>
  <Slides>40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40</vt:i4>
      </vt:variant>
    </vt:vector>
  </HeadingPairs>
  <TitlesOfParts>
    <vt:vector size="56" baseType="lpstr">
      <vt:lpstr>Source Han Serif SC</vt:lpstr>
      <vt:lpstr>等线</vt:lpstr>
      <vt:lpstr>等线 Light</vt:lpstr>
      <vt:lpstr>黑体</vt:lpstr>
      <vt:lpstr>楷体</vt:lpstr>
      <vt:lpstr>思源黑体 CN Heavy</vt:lpstr>
      <vt:lpstr>思源黑体 CN Medium</vt:lpstr>
      <vt:lpstr>宋体</vt:lpstr>
      <vt:lpstr>微软雅黑</vt:lpstr>
      <vt:lpstr>Arial</vt:lpstr>
      <vt:lpstr>Calibri</vt:lpstr>
      <vt:lpstr>Consolas</vt:lpstr>
      <vt:lpstr>Times New Roman</vt:lpstr>
      <vt:lpstr>Wingdings</vt:lpstr>
      <vt:lpstr>Office 主题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lcb; wbh</dc:creator>
  <cp:lastModifiedBy>宋 美玉</cp:lastModifiedBy>
  <cp:revision>946</cp:revision>
  <dcterms:created xsi:type="dcterms:W3CDTF">2004-04-11T01:33:44Z</dcterms:created>
  <dcterms:modified xsi:type="dcterms:W3CDTF">2022-06-22T16:00:27Z</dcterms:modified>
</cp:coreProperties>
</file>